
<file path=[Content_Types].xml><?xml version="1.0" encoding="utf-8"?>
<Types xmlns="http://schemas.openxmlformats.org/package/2006/content-types">
  <Default Extension="bin" ContentType="application/vnd.openxmlformats-officedocument.oleObject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3"/>
  </p:notesMasterIdLst>
  <p:sldIdLst>
    <p:sldId id="257" r:id="rId2"/>
    <p:sldId id="258" r:id="rId3"/>
    <p:sldId id="302" r:id="rId4"/>
    <p:sldId id="264" r:id="rId5"/>
    <p:sldId id="266" r:id="rId6"/>
    <p:sldId id="277" r:id="rId7"/>
    <p:sldId id="280" r:id="rId8"/>
    <p:sldId id="335" r:id="rId9"/>
    <p:sldId id="300" r:id="rId10"/>
    <p:sldId id="281" r:id="rId11"/>
    <p:sldId id="336" r:id="rId12"/>
    <p:sldId id="337" r:id="rId13"/>
    <p:sldId id="338" r:id="rId14"/>
    <p:sldId id="339" r:id="rId15"/>
    <p:sldId id="340" r:id="rId16"/>
    <p:sldId id="285" r:id="rId17"/>
    <p:sldId id="342" r:id="rId18"/>
    <p:sldId id="341" r:id="rId19"/>
    <p:sldId id="343" r:id="rId20"/>
    <p:sldId id="301" r:id="rId21"/>
    <p:sldId id="294" r:id="rId22"/>
  </p:sldIdLst>
  <p:sldSz cx="12192000" cy="6858000"/>
  <p:notesSz cx="6858000" cy="9144000"/>
  <p:embeddedFontLs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Segoe UI Light" panose="020B0502040204020203" pitchFamily="34" charset="0"/>
      <p:regular r:id="rId28"/>
      <p:italic r:id="rId29"/>
    </p:embeddedFont>
    <p:embeddedFont>
      <p:font typeface="Segoe UI Semibold" panose="020B0702040204020203" pitchFamily="34" charset="0"/>
      <p:bold r:id="rId30"/>
      <p:boldItalic r:id="rId31"/>
    </p:embeddedFont>
    <p:embeddedFont>
      <p:font typeface="Segoe UI Symbol" panose="020B0502040204020203" pitchFamily="34" charset="0"/>
      <p:regular r:id="rId32"/>
    </p:embeddedFont>
    <p:embeddedFont>
      <p:font typeface="等线" panose="02010600030101010101" pitchFamily="2" charset="-122"/>
      <p:regular r:id="rId33"/>
      <p:bold r:id="rId34"/>
    </p:embeddedFont>
    <p:embeddedFont>
      <p:font typeface="等线 Light" panose="02010600030101010101" pitchFamily="2" charset="-122"/>
      <p:regular r:id="rId35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1C1C1"/>
    <a:srgbClr val="DDDE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E581B5-AD30-4219-9327-C86789338260}" type="datetimeFigureOut">
              <a:rPr lang="zh-CN" altLang="en-US" smtClean="0"/>
              <a:t>2021/6/15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197442-18C6-4522-A9CA-477270E70AA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197442-18C6-4522-A9CA-477270E70AA5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1394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197442-18C6-4522-A9CA-477270E70AA5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31444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C02AC-4262-46CA-BCCC-60F6C87AD2E1}" type="datetimeFigureOut">
              <a:rPr lang="zh-CN" altLang="en-US" smtClean="0"/>
              <a:t>2021/6/15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8E3AA-1A4F-47E3-9F64-58CF2AE0FD5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C02AC-4262-46CA-BCCC-60F6C87AD2E1}" type="datetimeFigureOut">
              <a:rPr lang="zh-CN" altLang="en-US" smtClean="0"/>
              <a:t>2021/6/15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8E3AA-1A4F-47E3-9F64-58CF2AE0FD5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C02AC-4262-46CA-BCCC-60F6C87AD2E1}" type="datetimeFigureOut">
              <a:rPr lang="zh-CN" altLang="en-US" smtClean="0"/>
              <a:t>2021/6/15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8E3AA-1A4F-47E3-9F64-58CF2AE0FD5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C02AC-4262-46CA-BCCC-60F6C87AD2E1}" type="datetimeFigureOut">
              <a:rPr lang="zh-CN" altLang="en-US" smtClean="0"/>
              <a:t>2021/6/15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8E3AA-1A4F-47E3-9F64-58CF2AE0FD5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C02AC-4262-46CA-BCCC-60F6C87AD2E1}" type="datetimeFigureOut">
              <a:rPr lang="zh-CN" altLang="en-US" smtClean="0"/>
              <a:t>2021/6/15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8E3AA-1A4F-47E3-9F64-58CF2AE0FD5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C02AC-4262-46CA-BCCC-60F6C87AD2E1}" type="datetimeFigureOut">
              <a:rPr lang="zh-CN" altLang="en-US" smtClean="0"/>
              <a:t>2021/6/15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8E3AA-1A4F-47E3-9F64-58CF2AE0FD5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C02AC-4262-46CA-BCCC-60F6C87AD2E1}" type="datetimeFigureOut">
              <a:rPr lang="zh-CN" altLang="en-US" smtClean="0"/>
              <a:t>2021/6/15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8E3AA-1A4F-47E3-9F64-58CF2AE0FD5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C02AC-4262-46CA-BCCC-60F6C87AD2E1}" type="datetimeFigureOut">
              <a:rPr lang="zh-CN" altLang="en-US" smtClean="0"/>
              <a:t>2021/6/15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8E3AA-1A4F-47E3-9F64-58CF2AE0FD5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C02AC-4262-46CA-BCCC-60F6C87AD2E1}" type="datetimeFigureOut">
              <a:rPr lang="zh-CN" altLang="en-US" smtClean="0"/>
              <a:t>2021/6/15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8E3AA-1A4F-47E3-9F64-58CF2AE0FD5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C02AC-4262-46CA-BCCC-60F6C87AD2E1}" type="datetimeFigureOut">
              <a:rPr lang="zh-CN" altLang="en-US" smtClean="0"/>
              <a:t>2021/6/15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8E3AA-1A4F-47E3-9F64-58CF2AE0FD5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C02AC-4262-46CA-BCCC-60F6C87AD2E1}" type="datetimeFigureOut">
              <a:rPr lang="zh-CN" altLang="en-US" smtClean="0"/>
              <a:t>2021/6/15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8E3AA-1A4F-47E3-9F64-58CF2AE0FD5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7C02AC-4262-46CA-BCCC-60F6C87AD2E1}" type="datetimeFigureOut">
              <a:rPr lang="zh-CN" altLang="en-US" smtClean="0"/>
              <a:t>2021/6/15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48E3AA-1A4F-47E3-9F64-58CF2AE0FD5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w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3957781" y="1246496"/>
            <a:ext cx="4308763" cy="4388393"/>
            <a:chOff x="3957781" y="1246496"/>
            <a:chExt cx="4308763" cy="4388393"/>
          </a:xfrm>
        </p:grpSpPr>
        <p:sp>
          <p:nvSpPr>
            <p:cNvPr id="9" name="弧形 8"/>
            <p:cNvSpPr/>
            <p:nvPr/>
          </p:nvSpPr>
          <p:spPr>
            <a:xfrm>
              <a:off x="3957781" y="1265383"/>
              <a:ext cx="4308763" cy="4350326"/>
            </a:xfrm>
            <a:prstGeom prst="arc">
              <a:avLst>
                <a:gd name="adj1" fmla="val 5368489"/>
                <a:gd name="adj2" fmla="val 16261056"/>
              </a:avLst>
            </a:prstGeom>
            <a:noFill/>
            <a:ln>
              <a:solidFill>
                <a:srgbClr val="C1C1C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椭圆 34"/>
            <p:cNvSpPr/>
            <p:nvPr/>
          </p:nvSpPr>
          <p:spPr>
            <a:xfrm>
              <a:off x="6133943" y="1246496"/>
              <a:ext cx="45719" cy="45719"/>
            </a:xfrm>
            <a:prstGeom prst="ellipse">
              <a:avLst/>
            </a:prstGeom>
            <a:solidFill>
              <a:srgbClr val="C1C1C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椭圆 39"/>
            <p:cNvSpPr/>
            <p:nvPr/>
          </p:nvSpPr>
          <p:spPr>
            <a:xfrm>
              <a:off x="6105526" y="5589170"/>
              <a:ext cx="45719" cy="45719"/>
            </a:xfrm>
            <a:prstGeom prst="ellipse">
              <a:avLst/>
            </a:prstGeom>
            <a:solidFill>
              <a:srgbClr val="C1C1C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3503676" y="520104"/>
            <a:ext cx="5427888" cy="5706959"/>
            <a:chOff x="3503676" y="520104"/>
            <a:chExt cx="5427888" cy="5706959"/>
          </a:xfrm>
        </p:grpSpPr>
        <p:sp>
          <p:nvSpPr>
            <p:cNvPr id="5" name="弧形 4"/>
            <p:cNvSpPr/>
            <p:nvPr/>
          </p:nvSpPr>
          <p:spPr>
            <a:xfrm>
              <a:off x="3503676" y="544944"/>
              <a:ext cx="5427888" cy="5682119"/>
            </a:xfrm>
            <a:prstGeom prst="arc">
              <a:avLst>
                <a:gd name="adj1" fmla="val 16148392"/>
                <a:gd name="adj2" fmla="val 5561021"/>
              </a:avLst>
            </a:prstGeom>
            <a:ln>
              <a:solidFill>
                <a:srgbClr val="C1C1C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椭圆 37"/>
            <p:cNvSpPr/>
            <p:nvPr/>
          </p:nvSpPr>
          <p:spPr>
            <a:xfrm>
              <a:off x="6133943" y="520104"/>
              <a:ext cx="45719" cy="45719"/>
            </a:xfrm>
            <a:prstGeom prst="ellipse">
              <a:avLst/>
            </a:prstGeom>
            <a:solidFill>
              <a:srgbClr val="C1C1C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3171029" y="803564"/>
            <a:ext cx="4308763" cy="5116945"/>
            <a:chOff x="3171029" y="803564"/>
            <a:chExt cx="4308763" cy="5116945"/>
          </a:xfrm>
        </p:grpSpPr>
        <p:sp>
          <p:nvSpPr>
            <p:cNvPr id="10" name="弧形 9"/>
            <p:cNvSpPr/>
            <p:nvPr/>
          </p:nvSpPr>
          <p:spPr>
            <a:xfrm>
              <a:off x="3171029" y="803564"/>
              <a:ext cx="4308763" cy="5116945"/>
            </a:xfrm>
            <a:prstGeom prst="arc">
              <a:avLst>
                <a:gd name="adj1" fmla="val 7704569"/>
                <a:gd name="adj2" fmla="val 12029833"/>
              </a:avLst>
            </a:prstGeom>
            <a:noFill/>
            <a:ln>
              <a:solidFill>
                <a:srgbClr val="DDDEE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椭圆 40"/>
            <p:cNvSpPr/>
            <p:nvPr/>
          </p:nvSpPr>
          <p:spPr>
            <a:xfrm>
              <a:off x="3246130" y="2575920"/>
              <a:ext cx="45719" cy="45719"/>
            </a:xfrm>
            <a:prstGeom prst="ellipse">
              <a:avLst/>
            </a:prstGeom>
            <a:solidFill>
              <a:srgbClr val="DDDEE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4498848" y="1651284"/>
            <a:ext cx="3379770" cy="3451068"/>
            <a:chOff x="4498848" y="1651284"/>
            <a:chExt cx="3379770" cy="3451068"/>
          </a:xfrm>
        </p:grpSpPr>
        <p:sp>
          <p:nvSpPr>
            <p:cNvPr id="7" name="弧形 6"/>
            <p:cNvSpPr/>
            <p:nvPr/>
          </p:nvSpPr>
          <p:spPr>
            <a:xfrm>
              <a:off x="4498848" y="1671782"/>
              <a:ext cx="3379770" cy="3430570"/>
            </a:xfrm>
            <a:prstGeom prst="arc">
              <a:avLst>
                <a:gd name="adj1" fmla="val 16135557"/>
                <a:gd name="adj2" fmla="val 8938577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椭圆 35"/>
            <p:cNvSpPr/>
            <p:nvPr/>
          </p:nvSpPr>
          <p:spPr>
            <a:xfrm>
              <a:off x="6133943" y="1651284"/>
              <a:ext cx="45719" cy="45719"/>
            </a:xfrm>
            <a:prstGeom prst="ellipse">
              <a:avLst/>
            </a:prstGeom>
            <a:solidFill>
              <a:schemeClr val="tx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椭圆 36"/>
            <p:cNvSpPr/>
            <p:nvPr/>
          </p:nvSpPr>
          <p:spPr>
            <a:xfrm>
              <a:off x="4710885" y="4235931"/>
              <a:ext cx="45719" cy="45719"/>
            </a:xfrm>
            <a:prstGeom prst="ellipse">
              <a:avLst/>
            </a:prstGeom>
            <a:solidFill>
              <a:schemeClr val="tx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" name="椭圆 7"/>
          <p:cNvSpPr/>
          <p:nvPr/>
        </p:nvSpPr>
        <p:spPr>
          <a:xfrm>
            <a:off x="4725832" y="1927006"/>
            <a:ext cx="2903404" cy="2903404"/>
          </a:xfrm>
          <a:prstGeom prst="ellipse">
            <a:avLst/>
          </a:prstGeom>
          <a:noFill/>
          <a:ln w="12700" cap="flat" cmpd="sng" algn="ctr">
            <a:solidFill>
              <a:srgbClr val="DDDEE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弧形 11"/>
          <p:cNvSpPr/>
          <p:nvPr/>
        </p:nvSpPr>
        <p:spPr>
          <a:xfrm>
            <a:off x="2489982" y="-154746"/>
            <a:ext cx="7216726" cy="7118254"/>
          </a:xfrm>
          <a:prstGeom prst="arc">
            <a:avLst>
              <a:gd name="adj1" fmla="val 5571114"/>
              <a:gd name="adj2" fmla="val 5561021"/>
            </a:avLst>
          </a:prstGeom>
          <a:ln>
            <a:solidFill>
              <a:srgbClr val="C1C1C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弧形 12"/>
          <p:cNvSpPr/>
          <p:nvPr/>
        </p:nvSpPr>
        <p:spPr>
          <a:xfrm>
            <a:off x="1486301" y="-1122532"/>
            <a:ext cx="9202294" cy="9076728"/>
          </a:xfrm>
          <a:prstGeom prst="arc">
            <a:avLst>
              <a:gd name="adj1" fmla="val 5571114"/>
              <a:gd name="adj2" fmla="val 5561021"/>
            </a:avLst>
          </a:prstGeom>
          <a:ln>
            <a:solidFill>
              <a:srgbClr val="DDDEE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6795816" y="4860457"/>
            <a:ext cx="190281" cy="190281"/>
          </a:xfrm>
          <a:prstGeom prst="ellipse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7099202" y="4723377"/>
            <a:ext cx="110490" cy="110490"/>
          </a:xfrm>
          <a:prstGeom prst="ellipse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4483701" y="4848470"/>
            <a:ext cx="172166" cy="18903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6040755" y="6158250"/>
            <a:ext cx="110490" cy="110490"/>
          </a:xfrm>
          <a:prstGeom prst="ellipse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9391954" y="4741626"/>
            <a:ext cx="86962" cy="86962"/>
          </a:xfrm>
          <a:prstGeom prst="ellipse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9466192" y="4332423"/>
            <a:ext cx="190281" cy="190281"/>
          </a:xfrm>
          <a:prstGeom prst="ellipse">
            <a:avLst/>
          </a:prstGeom>
          <a:solidFill>
            <a:srgbClr val="C1C1C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9834957" y="5920509"/>
            <a:ext cx="110490" cy="110490"/>
          </a:xfrm>
          <a:prstGeom prst="ellipse">
            <a:avLst/>
          </a:prstGeom>
          <a:solidFill>
            <a:srgbClr val="DDDEE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/>
          <p:cNvSpPr/>
          <p:nvPr/>
        </p:nvSpPr>
        <p:spPr>
          <a:xfrm>
            <a:off x="3159168" y="3762831"/>
            <a:ext cx="86962" cy="86962"/>
          </a:xfrm>
          <a:prstGeom prst="ellipse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/>
          <p:cNvSpPr/>
          <p:nvPr/>
        </p:nvSpPr>
        <p:spPr>
          <a:xfrm>
            <a:off x="4695417" y="3495146"/>
            <a:ext cx="117378" cy="117378"/>
          </a:xfrm>
          <a:prstGeom prst="ellipse">
            <a:avLst/>
          </a:prstGeom>
          <a:solidFill>
            <a:srgbClr val="C1C1C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/>
        </p:nvSpPr>
        <p:spPr>
          <a:xfrm>
            <a:off x="4337907" y="1927006"/>
            <a:ext cx="231101" cy="231101"/>
          </a:xfrm>
          <a:prstGeom prst="ellipse">
            <a:avLst/>
          </a:prstGeom>
          <a:solidFill>
            <a:srgbClr val="C1C1C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2626418" y="2152912"/>
            <a:ext cx="146703" cy="146703"/>
          </a:xfrm>
          <a:prstGeom prst="ellipse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/>
        </p:nvSpPr>
        <p:spPr>
          <a:xfrm>
            <a:off x="2375086" y="544944"/>
            <a:ext cx="146703" cy="146703"/>
          </a:xfrm>
          <a:prstGeom prst="ellipse">
            <a:avLst/>
          </a:prstGeom>
          <a:solidFill>
            <a:srgbClr val="DDDEE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7609112" y="934456"/>
            <a:ext cx="118994" cy="118994"/>
          </a:xfrm>
          <a:prstGeom prst="ellipse">
            <a:avLst/>
          </a:prstGeom>
          <a:solidFill>
            <a:srgbClr val="C1C1C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4713396" y="1717379"/>
            <a:ext cx="93579" cy="93579"/>
          </a:xfrm>
          <a:prstGeom prst="ellipse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8894862" y="1145472"/>
            <a:ext cx="119022" cy="116003"/>
          </a:xfrm>
          <a:prstGeom prst="rect">
            <a:avLst/>
          </a:prstGeom>
          <a:solidFill>
            <a:srgbClr val="C1C1C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椭圆 29"/>
          <p:cNvSpPr/>
          <p:nvPr/>
        </p:nvSpPr>
        <p:spPr>
          <a:xfrm>
            <a:off x="10368429" y="1824881"/>
            <a:ext cx="79904" cy="79904"/>
          </a:xfrm>
          <a:prstGeom prst="ellipse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1674282" y="4787819"/>
            <a:ext cx="75975" cy="75975"/>
          </a:xfrm>
          <a:prstGeom prst="ellipse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4" name="组合 33"/>
          <p:cNvGrpSpPr/>
          <p:nvPr/>
        </p:nvGrpSpPr>
        <p:grpSpPr>
          <a:xfrm>
            <a:off x="4875274" y="1671782"/>
            <a:ext cx="3391269" cy="3611418"/>
            <a:chOff x="4875274" y="1671782"/>
            <a:chExt cx="3391269" cy="3611418"/>
          </a:xfrm>
        </p:grpSpPr>
        <p:sp>
          <p:nvSpPr>
            <p:cNvPr id="11" name="弧形 10"/>
            <p:cNvSpPr/>
            <p:nvPr/>
          </p:nvSpPr>
          <p:spPr>
            <a:xfrm>
              <a:off x="4875274" y="1671782"/>
              <a:ext cx="3391269" cy="3611418"/>
            </a:xfrm>
            <a:prstGeom prst="arc">
              <a:avLst>
                <a:gd name="adj1" fmla="val 20643614"/>
                <a:gd name="adj2" fmla="val 3170841"/>
              </a:avLst>
            </a:prstGeom>
            <a:ln>
              <a:solidFill>
                <a:srgbClr val="DDDEE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椭圆 41"/>
            <p:cNvSpPr/>
            <p:nvPr/>
          </p:nvSpPr>
          <p:spPr>
            <a:xfrm>
              <a:off x="7607796" y="4856860"/>
              <a:ext cx="45719" cy="45719"/>
            </a:xfrm>
            <a:prstGeom prst="ellipse">
              <a:avLst/>
            </a:prstGeom>
            <a:solidFill>
              <a:srgbClr val="C1C1C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" name="椭圆 5"/>
          <p:cNvSpPr/>
          <p:nvPr/>
        </p:nvSpPr>
        <p:spPr>
          <a:xfrm>
            <a:off x="4854321" y="2084705"/>
            <a:ext cx="2604516" cy="2604516"/>
          </a:xfrm>
          <a:prstGeom prst="ellipse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8129664" y="2901014"/>
            <a:ext cx="152027" cy="152027"/>
          </a:xfrm>
          <a:prstGeom prst="ellipse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文本框 31"/>
          <p:cNvSpPr txBox="1"/>
          <p:nvPr/>
        </p:nvSpPr>
        <p:spPr>
          <a:xfrm>
            <a:off x="4998720" y="2917825"/>
            <a:ext cx="225996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>
                <a:solidFill>
                  <a:schemeClr val="bg1"/>
                </a:solidFill>
              </a:rPr>
              <a:t>基于复杂网络SEIR模型研究不同防控措施的影响</a:t>
            </a:r>
          </a:p>
        </p:txBody>
      </p:sp>
      <p:sp>
        <p:nvSpPr>
          <p:cNvPr id="33" name="文本框 32"/>
          <p:cNvSpPr txBox="1"/>
          <p:nvPr/>
        </p:nvSpPr>
        <p:spPr>
          <a:xfrm>
            <a:off x="10448290" y="6158230"/>
            <a:ext cx="171386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组员：林宇航、黄彬轩、张尧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" presetClass="entr" presetSubtype="1" decel="10000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1" decel="10000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1" decel="10000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1" decel="10000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1" decel="10000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1" decel="10000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1" decel="10000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1" decel="10000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1" decel="10000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1" decel="10000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1" decel="10000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1" decel="10000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1" decel="10000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1" decel="10000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1" decel="10000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1" decel="10000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1" decel="10000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2" presetClass="entr" presetSubtype="1" decel="10000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2" grpId="0" animBg="1"/>
      <p:bldP spid="13" grpId="0" animBg="1"/>
      <p:bldP spid="14" grpId="0" animBg="1"/>
      <p:bldP spid="15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6" grpId="0" bldLvl="0" animBg="1"/>
      <p:bldP spid="16" grpId="0" animBg="1"/>
      <p:bldP spid="3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 descr="C:\Users\hp\Desktop\下载.jpg下载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5368889" y="1435076"/>
            <a:ext cx="6518311" cy="4582160"/>
          </a:xfrm>
          <a:prstGeom prst="rect">
            <a:avLst/>
          </a:prstGeom>
        </p:spPr>
      </p:pic>
      <p:sp useBgFill="1">
        <p:nvSpPr>
          <p:cNvPr id="18" name="任意多边形 17"/>
          <p:cNvSpPr/>
          <p:nvPr/>
        </p:nvSpPr>
        <p:spPr>
          <a:xfrm>
            <a:off x="4959927" y="2"/>
            <a:ext cx="7232073" cy="6857999"/>
          </a:xfrm>
          <a:custGeom>
            <a:avLst/>
            <a:gdLst>
              <a:gd name="connsiteX0" fmla="*/ 3179347 w 7232073"/>
              <a:gd name="connsiteY0" fmla="*/ 4888344 h 6857999"/>
              <a:gd name="connsiteX1" fmla="*/ 2868009 w 7232073"/>
              <a:gd name="connsiteY1" fmla="*/ 5431673 h 6857999"/>
              <a:gd name="connsiteX2" fmla="*/ 3179347 w 7232073"/>
              <a:gd name="connsiteY2" fmla="*/ 5975002 h 6857999"/>
              <a:gd name="connsiteX3" fmla="*/ 3809897 w 7232073"/>
              <a:gd name="connsiteY3" fmla="*/ 5975002 h 6857999"/>
              <a:gd name="connsiteX4" fmla="*/ 4121235 w 7232073"/>
              <a:gd name="connsiteY4" fmla="*/ 5431673 h 6857999"/>
              <a:gd name="connsiteX5" fmla="*/ 3809897 w 7232073"/>
              <a:gd name="connsiteY5" fmla="*/ 4888344 h 6857999"/>
              <a:gd name="connsiteX6" fmla="*/ 4194423 w 7232073"/>
              <a:gd name="connsiteY6" fmla="*/ 4343399 h 6857999"/>
              <a:gd name="connsiteX7" fmla="*/ 3883085 w 7232073"/>
              <a:gd name="connsiteY7" fmla="*/ 4886728 h 6857999"/>
              <a:gd name="connsiteX8" fmla="*/ 4194423 w 7232073"/>
              <a:gd name="connsiteY8" fmla="*/ 5430057 h 6857999"/>
              <a:gd name="connsiteX9" fmla="*/ 4824973 w 7232073"/>
              <a:gd name="connsiteY9" fmla="*/ 5430057 h 6857999"/>
              <a:gd name="connsiteX10" fmla="*/ 5136311 w 7232073"/>
              <a:gd name="connsiteY10" fmla="*/ 4886728 h 6857999"/>
              <a:gd name="connsiteX11" fmla="*/ 4824973 w 7232073"/>
              <a:gd name="connsiteY11" fmla="*/ 4343399 h 6857999"/>
              <a:gd name="connsiteX12" fmla="*/ 3188583 w 7232073"/>
              <a:gd name="connsiteY12" fmla="*/ 3736108 h 6857999"/>
              <a:gd name="connsiteX13" fmla="*/ 2877245 w 7232073"/>
              <a:gd name="connsiteY13" fmla="*/ 4279437 h 6857999"/>
              <a:gd name="connsiteX14" fmla="*/ 3188583 w 7232073"/>
              <a:gd name="connsiteY14" fmla="*/ 4822766 h 6857999"/>
              <a:gd name="connsiteX15" fmla="*/ 3819133 w 7232073"/>
              <a:gd name="connsiteY15" fmla="*/ 4822766 h 6857999"/>
              <a:gd name="connsiteX16" fmla="*/ 4130471 w 7232073"/>
              <a:gd name="connsiteY16" fmla="*/ 4279437 h 6857999"/>
              <a:gd name="connsiteX17" fmla="*/ 3819133 w 7232073"/>
              <a:gd name="connsiteY17" fmla="*/ 3736108 h 6857999"/>
              <a:gd name="connsiteX18" fmla="*/ 5196453 w 7232073"/>
              <a:gd name="connsiteY18" fmla="*/ 3732298 h 6857999"/>
              <a:gd name="connsiteX19" fmla="*/ 4885115 w 7232073"/>
              <a:gd name="connsiteY19" fmla="*/ 4275627 h 6857999"/>
              <a:gd name="connsiteX20" fmla="*/ 5196453 w 7232073"/>
              <a:gd name="connsiteY20" fmla="*/ 4818956 h 6857999"/>
              <a:gd name="connsiteX21" fmla="*/ 5827003 w 7232073"/>
              <a:gd name="connsiteY21" fmla="*/ 4818956 h 6857999"/>
              <a:gd name="connsiteX22" fmla="*/ 6138341 w 7232073"/>
              <a:gd name="connsiteY22" fmla="*/ 4275627 h 6857999"/>
              <a:gd name="connsiteX23" fmla="*/ 5827003 w 7232073"/>
              <a:gd name="connsiteY23" fmla="*/ 3732298 h 6857999"/>
              <a:gd name="connsiteX24" fmla="*/ 4194423 w 7232073"/>
              <a:gd name="connsiteY24" fmla="*/ 3169919 h 6857999"/>
              <a:gd name="connsiteX25" fmla="*/ 3883085 w 7232073"/>
              <a:gd name="connsiteY25" fmla="*/ 3713248 h 6857999"/>
              <a:gd name="connsiteX26" fmla="*/ 4194423 w 7232073"/>
              <a:gd name="connsiteY26" fmla="*/ 4256577 h 6857999"/>
              <a:gd name="connsiteX27" fmla="*/ 4824973 w 7232073"/>
              <a:gd name="connsiteY27" fmla="*/ 4256577 h 6857999"/>
              <a:gd name="connsiteX28" fmla="*/ 5136311 w 7232073"/>
              <a:gd name="connsiteY28" fmla="*/ 3713248 h 6857999"/>
              <a:gd name="connsiteX29" fmla="*/ 4824973 w 7232073"/>
              <a:gd name="connsiteY29" fmla="*/ 3169919 h 6857999"/>
              <a:gd name="connsiteX30" fmla="*/ 2197983 w 7232073"/>
              <a:gd name="connsiteY30" fmla="*/ 3159297 h 6857999"/>
              <a:gd name="connsiteX31" fmla="*/ 1886645 w 7232073"/>
              <a:gd name="connsiteY31" fmla="*/ 3702626 h 6857999"/>
              <a:gd name="connsiteX32" fmla="*/ 2197983 w 7232073"/>
              <a:gd name="connsiteY32" fmla="*/ 4245955 h 6857999"/>
              <a:gd name="connsiteX33" fmla="*/ 2828533 w 7232073"/>
              <a:gd name="connsiteY33" fmla="*/ 4245955 h 6857999"/>
              <a:gd name="connsiteX34" fmla="*/ 3139871 w 7232073"/>
              <a:gd name="connsiteY34" fmla="*/ 3702626 h 6857999"/>
              <a:gd name="connsiteX35" fmla="*/ 2828533 w 7232073"/>
              <a:gd name="connsiteY35" fmla="*/ 3159297 h 6857999"/>
              <a:gd name="connsiteX36" fmla="*/ 1195493 w 7232073"/>
              <a:gd name="connsiteY36" fmla="*/ 2597033 h 6857999"/>
              <a:gd name="connsiteX37" fmla="*/ 884155 w 7232073"/>
              <a:gd name="connsiteY37" fmla="*/ 3140363 h 6857999"/>
              <a:gd name="connsiteX38" fmla="*/ 1195493 w 7232073"/>
              <a:gd name="connsiteY38" fmla="*/ 3683691 h 6857999"/>
              <a:gd name="connsiteX39" fmla="*/ 1826043 w 7232073"/>
              <a:gd name="connsiteY39" fmla="*/ 3683691 h 6857999"/>
              <a:gd name="connsiteX40" fmla="*/ 2137381 w 7232073"/>
              <a:gd name="connsiteY40" fmla="*/ 3140363 h 6857999"/>
              <a:gd name="connsiteX41" fmla="*/ 1826043 w 7232073"/>
              <a:gd name="connsiteY41" fmla="*/ 2597033 h 6857999"/>
              <a:gd name="connsiteX42" fmla="*/ 5185023 w 7232073"/>
              <a:gd name="connsiteY42" fmla="*/ 2593110 h 6857999"/>
              <a:gd name="connsiteX43" fmla="*/ 4873685 w 7232073"/>
              <a:gd name="connsiteY43" fmla="*/ 3136438 h 6857999"/>
              <a:gd name="connsiteX44" fmla="*/ 5185023 w 7232073"/>
              <a:gd name="connsiteY44" fmla="*/ 3679766 h 6857999"/>
              <a:gd name="connsiteX45" fmla="*/ 5815573 w 7232073"/>
              <a:gd name="connsiteY45" fmla="*/ 3679766 h 6857999"/>
              <a:gd name="connsiteX46" fmla="*/ 6126911 w 7232073"/>
              <a:gd name="connsiteY46" fmla="*/ 3136438 h 6857999"/>
              <a:gd name="connsiteX47" fmla="*/ 5815573 w 7232073"/>
              <a:gd name="connsiteY47" fmla="*/ 2593110 h 6857999"/>
              <a:gd name="connsiteX48" fmla="*/ 3188583 w 7232073"/>
              <a:gd name="connsiteY48" fmla="*/ 2593108 h 6857999"/>
              <a:gd name="connsiteX49" fmla="*/ 2877245 w 7232073"/>
              <a:gd name="connsiteY49" fmla="*/ 3136438 h 6857999"/>
              <a:gd name="connsiteX50" fmla="*/ 3188583 w 7232073"/>
              <a:gd name="connsiteY50" fmla="*/ 3679766 h 6857999"/>
              <a:gd name="connsiteX51" fmla="*/ 3819133 w 7232073"/>
              <a:gd name="connsiteY51" fmla="*/ 3679766 h 6857999"/>
              <a:gd name="connsiteX52" fmla="*/ 4130471 w 7232073"/>
              <a:gd name="connsiteY52" fmla="*/ 3136438 h 6857999"/>
              <a:gd name="connsiteX53" fmla="*/ 3819133 w 7232073"/>
              <a:gd name="connsiteY53" fmla="*/ 2593108 h 6857999"/>
              <a:gd name="connsiteX54" fmla="*/ 4194423 w 7232073"/>
              <a:gd name="connsiteY54" fmla="*/ 2030731 h 6857999"/>
              <a:gd name="connsiteX55" fmla="*/ 3883085 w 7232073"/>
              <a:gd name="connsiteY55" fmla="*/ 2574059 h 6857999"/>
              <a:gd name="connsiteX56" fmla="*/ 4194423 w 7232073"/>
              <a:gd name="connsiteY56" fmla="*/ 3117388 h 6857999"/>
              <a:gd name="connsiteX57" fmla="*/ 4824973 w 7232073"/>
              <a:gd name="connsiteY57" fmla="*/ 3117388 h 6857999"/>
              <a:gd name="connsiteX58" fmla="*/ 5136311 w 7232073"/>
              <a:gd name="connsiteY58" fmla="*/ 2574059 h 6857999"/>
              <a:gd name="connsiteX59" fmla="*/ 4824973 w 7232073"/>
              <a:gd name="connsiteY59" fmla="*/ 2030731 h 6857999"/>
              <a:gd name="connsiteX60" fmla="*/ 2197983 w 7232073"/>
              <a:gd name="connsiteY60" fmla="*/ 2020108 h 6857999"/>
              <a:gd name="connsiteX61" fmla="*/ 1886645 w 7232073"/>
              <a:gd name="connsiteY61" fmla="*/ 2563436 h 6857999"/>
              <a:gd name="connsiteX62" fmla="*/ 2197983 w 7232073"/>
              <a:gd name="connsiteY62" fmla="*/ 3106766 h 6857999"/>
              <a:gd name="connsiteX63" fmla="*/ 2828533 w 7232073"/>
              <a:gd name="connsiteY63" fmla="*/ 3106766 h 6857999"/>
              <a:gd name="connsiteX64" fmla="*/ 3139871 w 7232073"/>
              <a:gd name="connsiteY64" fmla="*/ 2563436 h 6857999"/>
              <a:gd name="connsiteX65" fmla="*/ 2828533 w 7232073"/>
              <a:gd name="connsiteY65" fmla="*/ 2020108 h 6857999"/>
              <a:gd name="connsiteX66" fmla="*/ 3188583 w 7232073"/>
              <a:gd name="connsiteY66" fmla="*/ 1446299 h 6857999"/>
              <a:gd name="connsiteX67" fmla="*/ 2877245 w 7232073"/>
              <a:gd name="connsiteY67" fmla="*/ 1989628 h 6857999"/>
              <a:gd name="connsiteX68" fmla="*/ 3188583 w 7232073"/>
              <a:gd name="connsiteY68" fmla="*/ 2532957 h 6857999"/>
              <a:gd name="connsiteX69" fmla="*/ 3819133 w 7232073"/>
              <a:gd name="connsiteY69" fmla="*/ 2532957 h 6857999"/>
              <a:gd name="connsiteX70" fmla="*/ 4130471 w 7232073"/>
              <a:gd name="connsiteY70" fmla="*/ 1989628 h 6857999"/>
              <a:gd name="connsiteX71" fmla="*/ 3819133 w 7232073"/>
              <a:gd name="connsiteY71" fmla="*/ 1446299 h 6857999"/>
              <a:gd name="connsiteX72" fmla="*/ 4194423 w 7232073"/>
              <a:gd name="connsiteY72" fmla="*/ 891540 h 6857999"/>
              <a:gd name="connsiteX73" fmla="*/ 3883085 w 7232073"/>
              <a:gd name="connsiteY73" fmla="*/ 1434869 h 6857999"/>
              <a:gd name="connsiteX74" fmla="*/ 4194423 w 7232073"/>
              <a:gd name="connsiteY74" fmla="*/ 1978199 h 6857999"/>
              <a:gd name="connsiteX75" fmla="*/ 4824973 w 7232073"/>
              <a:gd name="connsiteY75" fmla="*/ 1978199 h 6857999"/>
              <a:gd name="connsiteX76" fmla="*/ 5136311 w 7232073"/>
              <a:gd name="connsiteY76" fmla="*/ 1434869 h 6857999"/>
              <a:gd name="connsiteX77" fmla="*/ 4824973 w 7232073"/>
              <a:gd name="connsiteY77" fmla="*/ 891540 h 6857999"/>
              <a:gd name="connsiteX78" fmla="*/ 0 w 7232073"/>
              <a:gd name="connsiteY78" fmla="*/ 0 h 6857999"/>
              <a:gd name="connsiteX79" fmla="*/ 7232073 w 7232073"/>
              <a:gd name="connsiteY79" fmla="*/ 0 h 6857999"/>
              <a:gd name="connsiteX80" fmla="*/ 7232073 w 7232073"/>
              <a:gd name="connsiteY80" fmla="*/ 6857999 h 6857999"/>
              <a:gd name="connsiteX81" fmla="*/ 0 w 7232073"/>
              <a:gd name="connsiteY81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</a:cxnLst>
            <a:rect l="l" t="t" r="r" b="b"/>
            <a:pathLst>
              <a:path w="7232073" h="6857999">
                <a:moveTo>
                  <a:pt x="3179347" y="4888344"/>
                </a:moveTo>
                <a:lnTo>
                  <a:pt x="2868009" y="5431673"/>
                </a:lnTo>
                <a:lnTo>
                  <a:pt x="3179347" y="5975002"/>
                </a:lnTo>
                <a:lnTo>
                  <a:pt x="3809897" y="5975002"/>
                </a:lnTo>
                <a:lnTo>
                  <a:pt x="4121235" y="5431673"/>
                </a:lnTo>
                <a:lnTo>
                  <a:pt x="3809897" y="4888344"/>
                </a:lnTo>
                <a:close/>
                <a:moveTo>
                  <a:pt x="4194423" y="4343399"/>
                </a:moveTo>
                <a:lnTo>
                  <a:pt x="3883085" y="4886728"/>
                </a:lnTo>
                <a:lnTo>
                  <a:pt x="4194423" y="5430057"/>
                </a:lnTo>
                <a:lnTo>
                  <a:pt x="4824973" y="5430057"/>
                </a:lnTo>
                <a:lnTo>
                  <a:pt x="5136311" y="4886728"/>
                </a:lnTo>
                <a:lnTo>
                  <a:pt x="4824973" y="4343399"/>
                </a:lnTo>
                <a:close/>
                <a:moveTo>
                  <a:pt x="3188583" y="3736108"/>
                </a:moveTo>
                <a:lnTo>
                  <a:pt x="2877245" y="4279437"/>
                </a:lnTo>
                <a:lnTo>
                  <a:pt x="3188583" y="4822766"/>
                </a:lnTo>
                <a:lnTo>
                  <a:pt x="3819133" y="4822766"/>
                </a:lnTo>
                <a:lnTo>
                  <a:pt x="4130471" y="4279437"/>
                </a:lnTo>
                <a:lnTo>
                  <a:pt x="3819133" y="3736108"/>
                </a:lnTo>
                <a:close/>
                <a:moveTo>
                  <a:pt x="5196453" y="3732298"/>
                </a:moveTo>
                <a:lnTo>
                  <a:pt x="4885115" y="4275627"/>
                </a:lnTo>
                <a:lnTo>
                  <a:pt x="5196453" y="4818956"/>
                </a:lnTo>
                <a:lnTo>
                  <a:pt x="5827003" y="4818956"/>
                </a:lnTo>
                <a:lnTo>
                  <a:pt x="6138341" y="4275627"/>
                </a:lnTo>
                <a:lnTo>
                  <a:pt x="5827003" y="3732298"/>
                </a:lnTo>
                <a:close/>
                <a:moveTo>
                  <a:pt x="4194423" y="3169919"/>
                </a:moveTo>
                <a:lnTo>
                  <a:pt x="3883085" y="3713248"/>
                </a:lnTo>
                <a:lnTo>
                  <a:pt x="4194423" y="4256577"/>
                </a:lnTo>
                <a:lnTo>
                  <a:pt x="4824973" y="4256577"/>
                </a:lnTo>
                <a:lnTo>
                  <a:pt x="5136311" y="3713248"/>
                </a:lnTo>
                <a:lnTo>
                  <a:pt x="4824973" y="3169919"/>
                </a:lnTo>
                <a:close/>
                <a:moveTo>
                  <a:pt x="2197983" y="3159297"/>
                </a:moveTo>
                <a:lnTo>
                  <a:pt x="1886645" y="3702626"/>
                </a:lnTo>
                <a:lnTo>
                  <a:pt x="2197983" y="4245955"/>
                </a:lnTo>
                <a:lnTo>
                  <a:pt x="2828533" y="4245955"/>
                </a:lnTo>
                <a:lnTo>
                  <a:pt x="3139871" y="3702626"/>
                </a:lnTo>
                <a:lnTo>
                  <a:pt x="2828533" y="3159297"/>
                </a:lnTo>
                <a:close/>
                <a:moveTo>
                  <a:pt x="1195493" y="2597033"/>
                </a:moveTo>
                <a:lnTo>
                  <a:pt x="884155" y="3140363"/>
                </a:lnTo>
                <a:lnTo>
                  <a:pt x="1195493" y="3683691"/>
                </a:lnTo>
                <a:lnTo>
                  <a:pt x="1826043" y="3683691"/>
                </a:lnTo>
                <a:lnTo>
                  <a:pt x="2137381" y="3140363"/>
                </a:lnTo>
                <a:lnTo>
                  <a:pt x="1826043" y="2597033"/>
                </a:lnTo>
                <a:close/>
                <a:moveTo>
                  <a:pt x="5185023" y="2593110"/>
                </a:moveTo>
                <a:lnTo>
                  <a:pt x="4873685" y="3136438"/>
                </a:lnTo>
                <a:lnTo>
                  <a:pt x="5185023" y="3679766"/>
                </a:lnTo>
                <a:lnTo>
                  <a:pt x="5815573" y="3679766"/>
                </a:lnTo>
                <a:lnTo>
                  <a:pt x="6126911" y="3136438"/>
                </a:lnTo>
                <a:lnTo>
                  <a:pt x="5815573" y="2593110"/>
                </a:lnTo>
                <a:close/>
                <a:moveTo>
                  <a:pt x="3188583" y="2593108"/>
                </a:moveTo>
                <a:lnTo>
                  <a:pt x="2877245" y="3136438"/>
                </a:lnTo>
                <a:lnTo>
                  <a:pt x="3188583" y="3679766"/>
                </a:lnTo>
                <a:lnTo>
                  <a:pt x="3819133" y="3679766"/>
                </a:lnTo>
                <a:lnTo>
                  <a:pt x="4130471" y="3136438"/>
                </a:lnTo>
                <a:lnTo>
                  <a:pt x="3819133" y="2593108"/>
                </a:lnTo>
                <a:close/>
                <a:moveTo>
                  <a:pt x="4194423" y="2030731"/>
                </a:moveTo>
                <a:lnTo>
                  <a:pt x="3883085" y="2574059"/>
                </a:lnTo>
                <a:lnTo>
                  <a:pt x="4194423" y="3117388"/>
                </a:lnTo>
                <a:lnTo>
                  <a:pt x="4824973" y="3117388"/>
                </a:lnTo>
                <a:lnTo>
                  <a:pt x="5136311" y="2574059"/>
                </a:lnTo>
                <a:lnTo>
                  <a:pt x="4824973" y="2030731"/>
                </a:lnTo>
                <a:close/>
                <a:moveTo>
                  <a:pt x="2197983" y="2020108"/>
                </a:moveTo>
                <a:lnTo>
                  <a:pt x="1886645" y="2563436"/>
                </a:lnTo>
                <a:lnTo>
                  <a:pt x="2197983" y="3106766"/>
                </a:lnTo>
                <a:lnTo>
                  <a:pt x="2828533" y="3106766"/>
                </a:lnTo>
                <a:lnTo>
                  <a:pt x="3139871" y="2563436"/>
                </a:lnTo>
                <a:lnTo>
                  <a:pt x="2828533" y="2020108"/>
                </a:lnTo>
                <a:close/>
                <a:moveTo>
                  <a:pt x="3188583" y="1446299"/>
                </a:moveTo>
                <a:lnTo>
                  <a:pt x="2877245" y="1989628"/>
                </a:lnTo>
                <a:lnTo>
                  <a:pt x="3188583" y="2532957"/>
                </a:lnTo>
                <a:lnTo>
                  <a:pt x="3819133" y="2532957"/>
                </a:lnTo>
                <a:lnTo>
                  <a:pt x="4130471" y="1989628"/>
                </a:lnTo>
                <a:lnTo>
                  <a:pt x="3819133" y="1446299"/>
                </a:lnTo>
                <a:close/>
                <a:moveTo>
                  <a:pt x="4194423" y="891540"/>
                </a:moveTo>
                <a:lnTo>
                  <a:pt x="3883085" y="1434869"/>
                </a:lnTo>
                <a:lnTo>
                  <a:pt x="4194423" y="1978199"/>
                </a:lnTo>
                <a:lnTo>
                  <a:pt x="4824973" y="1978199"/>
                </a:lnTo>
                <a:lnTo>
                  <a:pt x="5136311" y="1434869"/>
                </a:lnTo>
                <a:lnTo>
                  <a:pt x="4824973" y="891540"/>
                </a:lnTo>
                <a:close/>
                <a:moveTo>
                  <a:pt x="0" y="0"/>
                </a:moveTo>
                <a:lnTo>
                  <a:pt x="7232073" y="0"/>
                </a:lnTo>
                <a:lnTo>
                  <a:pt x="7232073" y="6857999"/>
                </a:lnTo>
                <a:lnTo>
                  <a:pt x="0" y="6857999"/>
                </a:lnTo>
                <a:close/>
              </a:path>
            </a:pathLst>
          </a:cu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1398270" y="589280"/>
            <a:ext cx="261874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网络的简介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864823" y="1435076"/>
            <a:ext cx="3510280" cy="39063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altLang="zh-CN" sz="1600" b="1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      </a:t>
            </a:r>
            <a:r>
              <a:rPr lang="en-US" altLang="zh-CN" sz="1600" b="1" dirty="0" err="1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我们的网络包含家庭网络、宿舍网络、工作网络、公共网络和聚集网络。其中公共网络和聚集网络属于含时网络</a:t>
            </a:r>
            <a:r>
              <a:rPr lang="en-US" altLang="zh-CN" sz="1600" b="1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。</a:t>
            </a:r>
          </a:p>
          <a:p>
            <a:pPr>
              <a:lnSpc>
                <a:spcPct val="130000"/>
              </a:lnSpc>
            </a:pPr>
            <a:r>
              <a:rPr lang="en-US" altLang="zh-CN" sz="1600" b="1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      </a:t>
            </a:r>
            <a:r>
              <a:rPr lang="en-US" altLang="zh-CN" sz="1600" b="1" dirty="0" err="1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为了</a:t>
            </a:r>
            <a:r>
              <a:rPr lang="zh-CN" altLang="en-US" sz="1600" b="1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简化模型</a:t>
            </a:r>
            <a:r>
              <a:rPr lang="en-US" altLang="zh-CN" sz="1600" b="1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和减少模拟时间，我们选取总人数100000。</a:t>
            </a:r>
          </a:p>
          <a:p>
            <a:pPr>
              <a:lnSpc>
                <a:spcPct val="130000"/>
              </a:lnSpc>
            </a:pPr>
            <a:r>
              <a:rPr lang="en-US" altLang="zh-CN" sz="1600" b="1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      </a:t>
            </a:r>
            <a:r>
              <a:rPr lang="en-US" altLang="zh-CN" sz="1600" b="1" dirty="0" err="1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潜伏期服从伽马分布</a:t>
            </a:r>
            <a:r>
              <a:rPr lang="zh-CN" altLang="en-US" sz="1600" b="1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，其中两个参数</a:t>
            </a:r>
            <a:r>
              <a:rPr lang="en-US" altLang="zh-CN" sz="1600" b="1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α</a:t>
            </a:r>
            <a:r>
              <a:rPr lang="zh-CN" altLang="en-US" sz="1600" b="1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，</a:t>
            </a:r>
            <a:r>
              <a:rPr lang="en-US" altLang="zh-CN" sz="1600" b="1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β</a:t>
            </a:r>
            <a:r>
              <a:rPr lang="zh-CN" altLang="en-US" sz="1600" b="1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分别为（</a:t>
            </a:r>
            <a:r>
              <a:rPr lang="en-US" altLang="zh-CN" sz="1600" b="1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7</a:t>
            </a:r>
            <a:r>
              <a:rPr lang="zh-CN" altLang="en-US" sz="1600" b="1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，</a:t>
            </a:r>
            <a:r>
              <a:rPr lang="en-US" altLang="zh-CN" sz="1600" b="1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2</a:t>
            </a:r>
            <a:r>
              <a:rPr lang="zh-CN" altLang="en-US" sz="1600" b="1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）</a:t>
            </a:r>
            <a:endParaRPr lang="en-US" altLang="zh-CN" sz="1600" b="1" dirty="0">
              <a:solidFill>
                <a:schemeClr val="bg1">
                  <a:lumMod val="6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30000"/>
              </a:lnSpc>
            </a:pPr>
            <a:r>
              <a:rPr lang="en-US" altLang="zh-CN" sz="1600" b="1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      </a:t>
            </a:r>
            <a:r>
              <a:rPr lang="en-US" altLang="zh-CN" sz="1600" b="1" dirty="0" err="1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考虑到潜伏者刚刚转变到感染者不可能立即治愈或死亡，所以每个</a:t>
            </a:r>
            <a:r>
              <a:rPr lang="zh-CN" altLang="en-US" sz="1600" b="1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感染者</a:t>
            </a:r>
            <a:r>
              <a:rPr lang="en-US" altLang="zh-CN" sz="1600" b="1" dirty="0" err="1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都有个基础感染时间</a:t>
            </a:r>
            <a:r>
              <a:rPr lang="en-US" altLang="zh-CN" sz="1600" b="1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，</a:t>
            </a:r>
            <a:r>
              <a:rPr lang="zh-CN" altLang="en-US" sz="1600" b="1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设其</a:t>
            </a:r>
            <a:r>
              <a:rPr lang="en-US" altLang="zh-CN" sz="1600" b="1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服从伽马分布（50，0.1）</a:t>
            </a:r>
          </a:p>
        </p:txBody>
      </p:sp>
      <p:grpSp>
        <p:nvGrpSpPr>
          <p:cNvPr id="24" name="组合 23"/>
          <p:cNvGrpSpPr/>
          <p:nvPr/>
        </p:nvGrpSpPr>
        <p:grpSpPr>
          <a:xfrm rot="16200000">
            <a:off x="-526555" y="959556"/>
            <a:ext cx="2145806" cy="226694"/>
            <a:chOff x="10046195" y="558165"/>
            <a:chExt cx="2145806" cy="226694"/>
          </a:xfrm>
        </p:grpSpPr>
        <p:cxnSp>
          <p:nvCxnSpPr>
            <p:cNvPr id="25" name="直接连接符 24"/>
            <p:cNvCxnSpPr>
              <a:endCxn id="27" idx="6"/>
            </p:cNvCxnSpPr>
            <p:nvPr/>
          </p:nvCxnSpPr>
          <p:spPr>
            <a:xfrm flipH="1">
              <a:off x="10091914" y="581025"/>
              <a:ext cx="2100087" cy="0"/>
            </a:xfrm>
            <a:prstGeom prst="line">
              <a:avLst/>
            </a:prstGeom>
            <a:ln w="9525">
              <a:solidFill>
                <a:srgbClr val="C1C1C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/>
          </p:nvCxnSpPr>
          <p:spPr>
            <a:xfrm flipH="1">
              <a:off x="11468100" y="762000"/>
              <a:ext cx="723900" cy="0"/>
            </a:xfrm>
            <a:prstGeom prst="line">
              <a:avLst/>
            </a:prstGeom>
            <a:ln w="9525">
              <a:solidFill>
                <a:srgbClr val="C1C1C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椭圆 26"/>
            <p:cNvSpPr/>
            <p:nvPr/>
          </p:nvSpPr>
          <p:spPr>
            <a:xfrm>
              <a:off x="10046195" y="558165"/>
              <a:ext cx="45719" cy="45719"/>
            </a:xfrm>
            <a:prstGeom prst="ellipse">
              <a:avLst/>
            </a:prstGeom>
            <a:solidFill>
              <a:srgbClr val="C1C1C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椭圆 27"/>
            <p:cNvSpPr/>
            <p:nvPr/>
          </p:nvSpPr>
          <p:spPr>
            <a:xfrm>
              <a:off x="11445240" y="739140"/>
              <a:ext cx="45719" cy="45719"/>
            </a:xfrm>
            <a:prstGeom prst="ellipse">
              <a:avLst/>
            </a:prstGeom>
            <a:solidFill>
              <a:srgbClr val="C1C1C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/>
    </mc:Choice>
    <mc:Fallback xmlns="">
      <p:transition spd="med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7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50" presetClass="entr" presetSubtype="0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1600"/>
                                  </p:stCondLst>
                                  <p:iterate type="lt">
                                    <p:tmPct val="6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六边形 3"/>
          <p:cNvSpPr/>
          <p:nvPr/>
        </p:nvSpPr>
        <p:spPr>
          <a:xfrm rot="1808476">
            <a:off x="4385519" y="2122717"/>
            <a:ext cx="3420963" cy="2968517"/>
          </a:xfrm>
          <a:prstGeom prst="hexagon">
            <a:avLst>
              <a:gd name="adj" fmla="val 28704"/>
              <a:gd name="vf" fmla="val 115470"/>
            </a:avLst>
          </a:prstGeom>
          <a:noFill/>
          <a:ln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" name="组合 8"/>
          <p:cNvGrpSpPr/>
          <p:nvPr/>
        </p:nvGrpSpPr>
        <p:grpSpPr>
          <a:xfrm>
            <a:off x="4276055" y="2410691"/>
            <a:ext cx="647308" cy="647308"/>
            <a:chOff x="4276055" y="2410691"/>
            <a:chExt cx="647308" cy="647308"/>
          </a:xfrm>
        </p:grpSpPr>
        <p:sp>
          <p:nvSpPr>
            <p:cNvPr id="6" name="椭圆 5"/>
            <p:cNvSpPr/>
            <p:nvPr/>
          </p:nvSpPr>
          <p:spPr>
            <a:xfrm>
              <a:off x="4276055" y="2410691"/>
              <a:ext cx="647308" cy="647308"/>
            </a:xfrm>
            <a:prstGeom prst="ellipse">
              <a:avLst/>
            </a:prstGeom>
            <a:solidFill>
              <a:schemeClr val="tx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protection_95457"/>
            <p:cNvSpPr>
              <a:spLocks noChangeAspect="1"/>
            </p:cNvSpPr>
            <p:nvPr/>
          </p:nvSpPr>
          <p:spPr bwMode="auto">
            <a:xfrm>
              <a:off x="4449523" y="2581221"/>
              <a:ext cx="300373" cy="306248"/>
            </a:xfrm>
            <a:custGeom>
              <a:avLst/>
              <a:gdLst>
                <a:gd name="T0" fmla="*/ 2828 w 2998"/>
                <a:gd name="T1" fmla="*/ 429 h 3061"/>
                <a:gd name="T2" fmla="*/ 2756 w 2998"/>
                <a:gd name="T3" fmla="*/ 347 h 3061"/>
                <a:gd name="T4" fmla="*/ 1526 w 2998"/>
                <a:gd name="T5" fmla="*/ 5 h 3061"/>
                <a:gd name="T6" fmla="*/ 1472 w 2998"/>
                <a:gd name="T7" fmla="*/ 5 h 3061"/>
                <a:gd name="T8" fmla="*/ 242 w 2998"/>
                <a:gd name="T9" fmla="*/ 347 h 3061"/>
                <a:gd name="T10" fmla="*/ 170 w 2998"/>
                <a:gd name="T11" fmla="*/ 429 h 3061"/>
                <a:gd name="T12" fmla="*/ 418 w 2998"/>
                <a:gd name="T13" fmla="*/ 2295 h 3061"/>
                <a:gd name="T14" fmla="*/ 1476 w 2998"/>
                <a:gd name="T15" fmla="*/ 3058 h 3061"/>
                <a:gd name="T16" fmla="*/ 1499 w 2998"/>
                <a:gd name="T17" fmla="*/ 3061 h 3061"/>
                <a:gd name="T18" fmla="*/ 1522 w 2998"/>
                <a:gd name="T19" fmla="*/ 3058 h 3061"/>
                <a:gd name="T20" fmla="*/ 2580 w 2998"/>
                <a:gd name="T21" fmla="*/ 2295 h 3061"/>
                <a:gd name="T22" fmla="*/ 2828 w 2998"/>
                <a:gd name="T23" fmla="*/ 429 h 3061"/>
                <a:gd name="T24" fmla="*/ 2401 w 2998"/>
                <a:gd name="T25" fmla="*/ 2171 h 3061"/>
                <a:gd name="T26" fmla="*/ 1498 w 2998"/>
                <a:gd name="T27" fmla="*/ 2824 h 3061"/>
                <a:gd name="T28" fmla="*/ 1498 w 2998"/>
                <a:gd name="T29" fmla="*/ 1531 h 3061"/>
                <a:gd name="T30" fmla="*/ 381 w 2998"/>
                <a:gd name="T31" fmla="*/ 1531 h 3061"/>
                <a:gd name="T32" fmla="*/ 386 w 2998"/>
                <a:gd name="T33" fmla="*/ 547 h 3061"/>
                <a:gd name="T34" fmla="*/ 1498 w 2998"/>
                <a:gd name="T35" fmla="*/ 238 h 3061"/>
                <a:gd name="T36" fmla="*/ 1498 w 2998"/>
                <a:gd name="T37" fmla="*/ 1531 h 3061"/>
                <a:gd name="T38" fmla="*/ 2614 w 2998"/>
                <a:gd name="T39" fmla="*/ 1531 h 3061"/>
                <a:gd name="T40" fmla="*/ 2401 w 2998"/>
                <a:gd name="T41" fmla="*/ 2171 h 30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998" h="3061">
                  <a:moveTo>
                    <a:pt x="2828" y="429"/>
                  </a:moveTo>
                  <a:cubicBezTo>
                    <a:pt x="2822" y="390"/>
                    <a:pt x="2794" y="357"/>
                    <a:pt x="2756" y="347"/>
                  </a:cubicBezTo>
                  <a:lnTo>
                    <a:pt x="1526" y="5"/>
                  </a:lnTo>
                  <a:cubicBezTo>
                    <a:pt x="1508" y="0"/>
                    <a:pt x="1490" y="0"/>
                    <a:pt x="1472" y="5"/>
                  </a:cubicBezTo>
                  <a:lnTo>
                    <a:pt x="242" y="347"/>
                  </a:lnTo>
                  <a:cubicBezTo>
                    <a:pt x="204" y="357"/>
                    <a:pt x="176" y="390"/>
                    <a:pt x="170" y="429"/>
                  </a:cubicBezTo>
                  <a:cubicBezTo>
                    <a:pt x="163" y="481"/>
                    <a:pt x="0" y="1693"/>
                    <a:pt x="418" y="2295"/>
                  </a:cubicBezTo>
                  <a:cubicBezTo>
                    <a:pt x="835" y="2898"/>
                    <a:pt x="1450" y="3052"/>
                    <a:pt x="1476" y="3058"/>
                  </a:cubicBezTo>
                  <a:cubicBezTo>
                    <a:pt x="1483" y="3060"/>
                    <a:pt x="1491" y="3061"/>
                    <a:pt x="1499" y="3061"/>
                  </a:cubicBezTo>
                  <a:cubicBezTo>
                    <a:pt x="1507" y="3061"/>
                    <a:pt x="1515" y="3060"/>
                    <a:pt x="1522" y="3058"/>
                  </a:cubicBezTo>
                  <a:cubicBezTo>
                    <a:pt x="1548" y="3052"/>
                    <a:pt x="2164" y="2898"/>
                    <a:pt x="2580" y="2295"/>
                  </a:cubicBezTo>
                  <a:cubicBezTo>
                    <a:pt x="2998" y="1693"/>
                    <a:pt x="2835" y="481"/>
                    <a:pt x="2828" y="429"/>
                  </a:cubicBezTo>
                  <a:close/>
                  <a:moveTo>
                    <a:pt x="2401" y="2171"/>
                  </a:moveTo>
                  <a:cubicBezTo>
                    <a:pt x="2039" y="2693"/>
                    <a:pt x="1498" y="2824"/>
                    <a:pt x="1498" y="2824"/>
                  </a:cubicBezTo>
                  <a:lnTo>
                    <a:pt x="1498" y="1531"/>
                  </a:lnTo>
                  <a:lnTo>
                    <a:pt x="381" y="1531"/>
                  </a:lnTo>
                  <a:cubicBezTo>
                    <a:pt x="316" y="1046"/>
                    <a:pt x="386" y="547"/>
                    <a:pt x="386" y="547"/>
                  </a:cubicBezTo>
                  <a:lnTo>
                    <a:pt x="1498" y="238"/>
                  </a:lnTo>
                  <a:lnTo>
                    <a:pt x="1498" y="1531"/>
                  </a:lnTo>
                  <a:lnTo>
                    <a:pt x="2614" y="1531"/>
                  </a:lnTo>
                  <a:cubicBezTo>
                    <a:pt x="2582" y="1767"/>
                    <a:pt x="2519" y="2000"/>
                    <a:pt x="2401" y="2171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</p:sp>
      </p:grpSp>
      <p:grpSp>
        <p:nvGrpSpPr>
          <p:cNvPr id="37" name="组合 36"/>
          <p:cNvGrpSpPr/>
          <p:nvPr/>
        </p:nvGrpSpPr>
        <p:grpSpPr>
          <a:xfrm>
            <a:off x="4276055" y="4165600"/>
            <a:ext cx="647308" cy="647308"/>
            <a:chOff x="4276055" y="4165600"/>
            <a:chExt cx="647308" cy="647308"/>
          </a:xfrm>
        </p:grpSpPr>
        <p:sp>
          <p:nvSpPr>
            <p:cNvPr id="8" name="椭圆 7"/>
            <p:cNvSpPr/>
            <p:nvPr/>
          </p:nvSpPr>
          <p:spPr>
            <a:xfrm>
              <a:off x="4276055" y="4165600"/>
              <a:ext cx="647308" cy="647308"/>
            </a:xfrm>
            <a:prstGeom prst="ellipse">
              <a:avLst/>
            </a:prstGeom>
            <a:solidFill>
              <a:schemeClr val="tx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idea_179054"/>
            <p:cNvSpPr>
              <a:spLocks noChangeAspect="1"/>
            </p:cNvSpPr>
            <p:nvPr/>
          </p:nvSpPr>
          <p:spPr bwMode="auto">
            <a:xfrm>
              <a:off x="4484923" y="4330444"/>
              <a:ext cx="229571" cy="317620"/>
            </a:xfrm>
            <a:custGeom>
              <a:avLst/>
              <a:gdLst>
                <a:gd name="connsiteX0" fmla="*/ 159885 w 436141"/>
                <a:gd name="connsiteY0" fmla="*/ 560231 h 603417"/>
                <a:gd name="connsiteX1" fmla="*/ 267333 w 436141"/>
                <a:gd name="connsiteY1" fmla="*/ 560231 h 603417"/>
                <a:gd name="connsiteX2" fmla="*/ 288942 w 436141"/>
                <a:gd name="connsiteY2" fmla="*/ 581824 h 603417"/>
                <a:gd name="connsiteX3" fmla="*/ 267333 w 436141"/>
                <a:gd name="connsiteY3" fmla="*/ 603417 h 603417"/>
                <a:gd name="connsiteX4" fmla="*/ 159885 w 436141"/>
                <a:gd name="connsiteY4" fmla="*/ 603417 h 603417"/>
                <a:gd name="connsiteX5" fmla="*/ 138426 w 436141"/>
                <a:gd name="connsiteY5" fmla="*/ 581824 h 603417"/>
                <a:gd name="connsiteX6" fmla="*/ 159885 w 436141"/>
                <a:gd name="connsiteY6" fmla="*/ 560231 h 603417"/>
                <a:gd name="connsiteX7" fmla="*/ 128484 w 436141"/>
                <a:gd name="connsiteY7" fmla="*/ 502438 h 603417"/>
                <a:gd name="connsiteX8" fmla="*/ 298663 w 436141"/>
                <a:gd name="connsiteY8" fmla="*/ 502438 h 603417"/>
                <a:gd name="connsiteX9" fmla="*/ 320273 w 436141"/>
                <a:gd name="connsiteY9" fmla="*/ 523996 h 603417"/>
                <a:gd name="connsiteX10" fmla="*/ 298663 w 436141"/>
                <a:gd name="connsiteY10" fmla="*/ 545554 h 603417"/>
                <a:gd name="connsiteX11" fmla="*/ 128484 w 436141"/>
                <a:gd name="connsiteY11" fmla="*/ 545554 h 603417"/>
                <a:gd name="connsiteX12" fmla="*/ 107024 w 436141"/>
                <a:gd name="connsiteY12" fmla="*/ 523996 h 603417"/>
                <a:gd name="connsiteX13" fmla="*/ 128484 w 436141"/>
                <a:gd name="connsiteY13" fmla="*/ 502438 h 603417"/>
                <a:gd name="connsiteX14" fmla="*/ 207741 w 436141"/>
                <a:gd name="connsiteY14" fmla="*/ 257 h 603417"/>
                <a:gd name="connsiteX15" fmla="*/ 313837 w 436141"/>
                <a:gd name="connsiteY15" fmla="*/ 22130 h 603417"/>
                <a:gd name="connsiteX16" fmla="*/ 319840 w 436141"/>
                <a:gd name="connsiteY16" fmla="*/ 56589 h 603417"/>
                <a:gd name="connsiteX17" fmla="*/ 319540 w 436141"/>
                <a:gd name="connsiteY17" fmla="*/ 56889 h 603417"/>
                <a:gd name="connsiteX18" fmla="*/ 295529 w 436141"/>
                <a:gd name="connsiteY18" fmla="*/ 61083 h 603417"/>
                <a:gd name="connsiteX19" fmla="*/ 209692 w 436141"/>
                <a:gd name="connsiteY19" fmla="*/ 43255 h 603417"/>
                <a:gd name="connsiteX20" fmla="*/ 59176 w 436141"/>
                <a:gd name="connsiteY20" fmla="*/ 292256 h 603417"/>
                <a:gd name="connsiteX21" fmla="*/ 96992 w 436141"/>
                <a:gd name="connsiteY21" fmla="*/ 343494 h 603417"/>
                <a:gd name="connsiteX22" fmla="*/ 150266 w 436141"/>
                <a:gd name="connsiteY22" fmla="*/ 446870 h 603417"/>
                <a:gd name="connsiteX23" fmla="*/ 280673 w 436141"/>
                <a:gd name="connsiteY23" fmla="*/ 446870 h 603417"/>
                <a:gd name="connsiteX24" fmla="*/ 332596 w 436141"/>
                <a:gd name="connsiteY24" fmla="*/ 349637 h 603417"/>
                <a:gd name="connsiteX25" fmla="*/ 392772 w 436141"/>
                <a:gd name="connsiteY25" fmla="*/ 228133 h 603417"/>
                <a:gd name="connsiteX26" fmla="*/ 366210 w 436141"/>
                <a:gd name="connsiteY26" fmla="*/ 125057 h 603417"/>
                <a:gd name="connsiteX27" fmla="*/ 369212 w 436141"/>
                <a:gd name="connsiteY27" fmla="*/ 98688 h 603417"/>
                <a:gd name="connsiteX28" fmla="*/ 369512 w 436141"/>
                <a:gd name="connsiteY28" fmla="*/ 98389 h 603417"/>
                <a:gd name="connsiteX29" fmla="*/ 402526 w 436141"/>
                <a:gd name="connsiteY29" fmla="*/ 101685 h 603417"/>
                <a:gd name="connsiteX30" fmla="*/ 436141 w 436141"/>
                <a:gd name="connsiteY30" fmla="*/ 217645 h 603417"/>
                <a:gd name="connsiteX31" fmla="*/ 362909 w 436141"/>
                <a:gd name="connsiteY31" fmla="*/ 380200 h 603417"/>
                <a:gd name="connsiteX32" fmla="*/ 322391 w 436141"/>
                <a:gd name="connsiteY32" fmla="*/ 469193 h 603417"/>
                <a:gd name="connsiteX33" fmla="*/ 287726 w 436141"/>
                <a:gd name="connsiteY33" fmla="*/ 490018 h 603417"/>
                <a:gd name="connsiteX34" fmla="*/ 129406 w 436141"/>
                <a:gd name="connsiteY34" fmla="*/ 490018 h 603417"/>
                <a:gd name="connsiteX35" fmla="*/ 108547 w 436141"/>
                <a:gd name="connsiteY35" fmla="*/ 468444 h 603417"/>
                <a:gd name="connsiteX36" fmla="*/ 68480 w 436141"/>
                <a:gd name="connsiteY36" fmla="*/ 376005 h 603417"/>
                <a:gd name="connsiteX37" fmla="*/ 2001 w 436141"/>
                <a:gd name="connsiteY37" fmla="*/ 247010 h 603417"/>
                <a:gd name="connsiteX38" fmla="*/ 207741 w 436141"/>
                <a:gd name="connsiteY38" fmla="*/ 257 h 603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436141" h="603417">
                  <a:moveTo>
                    <a:pt x="159885" y="560231"/>
                  </a:moveTo>
                  <a:lnTo>
                    <a:pt x="267333" y="560231"/>
                  </a:lnTo>
                  <a:cubicBezTo>
                    <a:pt x="279338" y="560231"/>
                    <a:pt x="288942" y="569828"/>
                    <a:pt x="288942" y="581824"/>
                  </a:cubicBezTo>
                  <a:cubicBezTo>
                    <a:pt x="288942" y="593670"/>
                    <a:pt x="279188" y="603417"/>
                    <a:pt x="267333" y="603417"/>
                  </a:cubicBezTo>
                  <a:lnTo>
                    <a:pt x="159885" y="603417"/>
                  </a:lnTo>
                  <a:cubicBezTo>
                    <a:pt x="148030" y="603417"/>
                    <a:pt x="138426" y="593670"/>
                    <a:pt x="138426" y="581824"/>
                  </a:cubicBezTo>
                  <a:cubicBezTo>
                    <a:pt x="138426" y="569828"/>
                    <a:pt x="148030" y="560231"/>
                    <a:pt x="159885" y="560231"/>
                  </a:cubicBezTo>
                  <a:close/>
                  <a:moveTo>
                    <a:pt x="128484" y="502438"/>
                  </a:moveTo>
                  <a:lnTo>
                    <a:pt x="298663" y="502438"/>
                  </a:lnTo>
                  <a:cubicBezTo>
                    <a:pt x="310669" y="502438"/>
                    <a:pt x="320273" y="512169"/>
                    <a:pt x="320273" y="523996"/>
                  </a:cubicBezTo>
                  <a:cubicBezTo>
                    <a:pt x="320273" y="535823"/>
                    <a:pt x="310669" y="545554"/>
                    <a:pt x="298663" y="545554"/>
                  </a:cubicBezTo>
                  <a:lnTo>
                    <a:pt x="128484" y="545554"/>
                  </a:lnTo>
                  <a:cubicBezTo>
                    <a:pt x="116628" y="545554"/>
                    <a:pt x="107024" y="535823"/>
                    <a:pt x="107024" y="523996"/>
                  </a:cubicBezTo>
                  <a:cubicBezTo>
                    <a:pt x="107024" y="512169"/>
                    <a:pt x="116628" y="502438"/>
                    <a:pt x="128484" y="502438"/>
                  </a:cubicBezTo>
                  <a:close/>
                  <a:moveTo>
                    <a:pt x="207741" y="257"/>
                  </a:moveTo>
                  <a:cubicBezTo>
                    <a:pt x="245107" y="-1541"/>
                    <a:pt x="281273" y="6100"/>
                    <a:pt x="313837" y="22130"/>
                  </a:cubicBezTo>
                  <a:cubicBezTo>
                    <a:pt x="327043" y="28722"/>
                    <a:pt x="330345" y="46101"/>
                    <a:pt x="319840" y="56589"/>
                  </a:cubicBezTo>
                  <a:lnTo>
                    <a:pt x="319540" y="56889"/>
                  </a:lnTo>
                  <a:cubicBezTo>
                    <a:pt x="313237" y="63181"/>
                    <a:pt x="303483" y="65129"/>
                    <a:pt x="295529" y="61083"/>
                  </a:cubicBezTo>
                  <a:cubicBezTo>
                    <a:pt x="269268" y="48049"/>
                    <a:pt x="240005" y="41907"/>
                    <a:pt x="209692" y="43255"/>
                  </a:cubicBezTo>
                  <a:cubicBezTo>
                    <a:pt x="93391" y="48648"/>
                    <a:pt x="5752" y="169553"/>
                    <a:pt x="59176" y="292256"/>
                  </a:cubicBezTo>
                  <a:cubicBezTo>
                    <a:pt x="67729" y="311882"/>
                    <a:pt x="81385" y="328662"/>
                    <a:pt x="96992" y="343494"/>
                  </a:cubicBezTo>
                  <a:cubicBezTo>
                    <a:pt x="126705" y="372110"/>
                    <a:pt x="145314" y="408216"/>
                    <a:pt x="150266" y="446870"/>
                  </a:cubicBezTo>
                  <a:lnTo>
                    <a:pt x="280673" y="446870"/>
                  </a:lnTo>
                  <a:cubicBezTo>
                    <a:pt x="285925" y="410014"/>
                    <a:pt x="304083" y="375406"/>
                    <a:pt x="332596" y="349637"/>
                  </a:cubicBezTo>
                  <a:cubicBezTo>
                    <a:pt x="367111" y="318025"/>
                    <a:pt x="389921" y="274727"/>
                    <a:pt x="392772" y="228133"/>
                  </a:cubicBezTo>
                  <a:cubicBezTo>
                    <a:pt x="394873" y="190827"/>
                    <a:pt x="385419" y="155320"/>
                    <a:pt x="366210" y="125057"/>
                  </a:cubicBezTo>
                  <a:cubicBezTo>
                    <a:pt x="360958" y="116667"/>
                    <a:pt x="362159" y="105730"/>
                    <a:pt x="369212" y="98688"/>
                  </a:cubicBezTo>
                  <a:cubicBezTo>
                    <a:pt x="369362" y="98688"/>
                    <a:pt x="369362" y="98538"/>
                    <a:pt x="369512" y="98389"/>
                  </a:cubicBezTo>
                  <a:cubicBezTo>
                    <a:pt x="379116" y="88950"/>
                    <a:pt x="395323" y="90298"/>
                    <a:pt x="402526" y="101685"/>
                  </a:cubicBezTo>
                  <a:cubicBezTo>
                    <a:pt x="424436" y="135993"/>
                    <a:pt x="436141" y="175845"/>
                    <a:pt x="436141" y="217645"/>
                  </a:cubicBezTo>
                  <a:cubicBezTo>
                    <a:pt x="436141" y="279671"/>
                    <a:pt x="409429" y="338999"/>
                    <a:pt x="362909" y="380200"/>
                  </a:cubicBezTo>
                  <a:cubicBezTo>
                    <a:pt x="336948" y="403272"/>
                    <a:pt x="322091" y="435633"/>
                    <a:pt x="322391" y="469193"/>
                  </a:cubicBezTo>
                  <a:cubicBezTo>
                    <a:pt x="322391" y="480729"/>
                    <a:pt x="312487" y="490018"/>
                    <a:pt x="287726" y="490018"/>
                  </a:cubicBezTo>
                  <a:lnTo>
                    <a:pt x="129406" y="490018"/>
                  </a:lnTo>
                  <a:cubicBezTo>
                    <a:pt x="117401" y="490018"/>
                    <a:pt x="108547" y="480279"/>
                    <a:pt x="108547" y="468444"/>
                  </a:cubicBezTo>
                  <a:cubicBezTo>
                    <a:pt x="108547" y="434135"/>
                    <a:pt x="94291" y="401324"/>
                    <a:pt x="68480" y="376005"/>
                  </a:cubicBezTo>
                  <a:cubicBezTo>
                    <a:pt x="33064" y="341097"/>
                    <a:pt x="8603" y="296001"/>
                    <a:pt x="2001" y="247010"/>
                  </a:cubicBezTo>
                  <a:cubicBezTo>
                    <a:pt x="-15407" y="118315"/>
                    <a:pt x="83036" y="5950"/>
                    <a:pt x="207741" y="257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</p:sp>
      </p:grpSp>
      <p:grpSp>
        <p:nvGrpSpPr>
          <p:cNvPr id="20" name="组合 19"/>
          <p:cNvGrpSpPr/>
          <p:nvPr/>
        </p:nvGrpSpPr>
        <p:grpSpPr>
          <a:xfrm>
            <a:off x="5772346" y="1607127"/>
            <a:ext cx="647308" cy="647308"/>
            <a:chOff x="5772346" y="1607127"/>
            <a:chExt cx="647308" cy="647308"/>
          </a:xfrm>
        </p:grpSpPr>
        <p:sp>
          <p:nvSpPr>
            <p:cNvPr id="5" name="椭圆 4"/>
            <p:cNvSpPr/>
            <p:nvPr/>
          </p:nvSpPr>
          <p:spPr>
            <a:xfrm>
              <a:off x="5772346" y="1607127"/>
              <a:ext cx="647308" cy="647308"/>
            </a:xfrm>
            <a:prstGeom prst="ellipse">
              <a:avLst/>
            </a:prstGeom>
            <a:solidFill>
              <a:schemeClr val="tx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destination_81426"/>
            <p:cNvSpPr>
              <a:spLocks noChangeAspect="1"/>
            </p:cNvSpPr>
            <p:nvPr/>
          </p:nvSpPr>
          <p:spPr bwMode="auto">
            <a:xfrm>
              <a:off x="5937918" y="1788523"/>
              <a:ext cx="316165" cy="284516"/>
            </a:xfrm>
            <a:custGeom>
              <a:avLst/>
              <a:gdLst>
                <a:gd name="connsiteX0" fmla="*/ 225929 w 608344"/>
                <a:gd name="connsiteY0" fmla="*/ 296304 h 547447"/>
                <a:gd name="connsiteX1" fmla="*/ 225929 w 608344"/>
                <a:gd name="connsiteY1" fmla="*/ 341046 h 547447"/>
                <a:gd name="connsiteX2" fmla="*/ 44891 w 608344"/>
                <a:gd name="connsiteY2" fmla="*/ 420403 h 547447"/>
                <a:gd name="connsiteX3" fmla="*/ 287412 w 608344"/>
                <a:gd name="connsiteY3" fmla="*/ 502613 h 547447"/>
                <a:gd name="connsiteX4" fmla="*/ 530026 w 608344"/>
                <a:gd name="connsiteY4" fmla="*/ 420403 h 547447"/>
                <a:gd name="connsiteX5" fmla="*/ 351292 w 608344"/>
                <a:gd name="connsiteY5" fmla="*/ 341322 h 547447"/>
                <a:gd name="connsiteX6" fmla="*/ 351292 w 608344"/>
                <a:gd name="connsiteY6" fmla="*/ 296488 h 547447"/>
                <a:gd name="connsiteX7" fmla="*/ 574825 w 608344"/>
                <a:gd name="connsiteY7" fmla="*/ 420403 h 547447"/>
                <a:gd name="connsiteX8" fmla="*/ 287412 w 608344"/>
                <a:gd name="connsiteY8" fmla="*/ 547447 h 547447"/>
                <a:gd name="connsiteX9" fmla="*/ 0 w 608344"/>
                <a:gd name="connsiteY9" fmla="*/ 420403 h 547447"/>
                <a:gd name="connsiteX10" fmla="*/ 225929 w 608344"/>
                <a:gd name="connsiteY10" fmla="*/ 296304 h 547447"/>
                <a:gd name="connsiteX11" fmla="*/ 288618 w 608344"/>
                <a:gd name="connsiteY11" fmla="*/ 0 h 547447"/>
                <a:gd name="connsiteX12" fmla="*/ 311206 w 608344"/>
                <a:gd name="connsiteY12" fmla="*/ 22551 h 547447"/>
                <a:gd name="connsiteX13" fmla="*/ 311206 w 608344"/>
                <a:gd name="connsiteY13" fmla="*/ 36174 h 547447"/>
                <a:gd name="connsiteX14" fmla="*/ 370947 w 608344"/>
                <a:gd name="connsiteY14" fmla="*/ 21079 h 547447"/>
                <a:gd name="connsiteX15" fmla="*/ 428291 w 608344"/>
                <a:gd name="connsiteY15" fmla="*/ 34978 h 547447"/>
                <a:gd name="connsiteX16" fmla="*/ 486004 w 608344"/>
                <a:gd name="connsiteY16" fmla="*/ 48969 h 547447"/>
                <a:gd name="connsiteX17" fmla="*/ 540766 w 608344"/>
                <a:gd name="connsiteY17" fmla="*/ 36450 h 547447"/>
                <a:gd name="connsiteX18" fmla="*/ 578012 w 608344"/>
                <a:gd name="connsiteY18" fmla="*/ 18409 h 547447"/>
                <a:gd name="connsiteX19" fmla="*/ 587232 w 608344"/>
                <a:gd name="connsiteY19" fmla="*/ 16292 h 547447"/>
                <a:gd name="connsiteX20" fmla="*/ 598479 w 608344"/>
                <a:gd name="connsiteY20" fmla="*/ 19514 h 547447"/>
                <a:gd name="connsiteX21" fmla="*/ 608344 w 608344"/>
                <a:gd name="connsiteY21" fmla="*/ 37371 h 547447"/>
                <a:gd name="connsiteX22" fmla="*/ 608344 w 608344"/>
                <a:gd name="connsiteY22" fmla="*/ 174520 h 547447"/>
                <a:gd name="connsiteX23" fmla="*/ 596451 w 608344"/>
                <a:gd name="connsiteY23" fmla="*/ 193481 h 547447"/>
                <a:gd name="connsiteX24" fmla="*/ 540766 w 608344"/>
                <a:gd name="connsiteY24" fmla="*/ 220451 h 547447"/>
                <a:gd name="connsiteX25" fmla="*/ 486004 w 608344"/>
                <a:gd name="connsiteY25" fmla="*/ 232969 h 547447"/>
                <a:gd name="connsiteX26" fmla="*/ 428291 w 608344"/>
                <a:gd name="connsiteY26" fmla="*/ 218978 h 547447"/>
                <a:gd name="connsiteX27" fmla="*/ 370947 w 608344"/>
                <a:gd name="connsiteY27" fmla="*/ 205079 h 547447"/>
                <a:gd name="connsiteX28" fmla="*/ 311206 w 608344"/>
                <a:gd name="connsiteY28" fmla="*/ 220175 h 547447"/>
                <a:gd name="connsiteX29" fmla="*/ 311206 w 608344"/>
                <a:gd name="connsiteY29" fmla="*/ 426267 h 547447"/>
                <a:gd name="connsiteX30" fmla="*/ 288618 w 608344"/>
                <a:gd name="connsiteY30" fmla="*/ 448726 h 547447"/>
                <a:gd name="connsiteX31" fmla="*/ 266031 w 608344"/>
                <a:gd name="connsiteY31" fmla="*/ 426267 h 547447"/>
                <a:gd name="connsiteX32" fmla="*/ 266031 w 608344"/>
                <a:gd name="connsiteY32" fmla="*/ 22551 h 547447"/>
                <a:gd name="connsiteX33" fmla="*/ 288618 w 608344"/>
                <a:gd name="connsiteY33" fmla="*/ 0 h 547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608344" h="547447">
                  <a:moveTo>
                    <a:pt x="225929" y="296304"/>
                  </a:moveTo>
                  <a:lnTo>
                    <a:pt x="225929" y="341046"/>
                  </a:lnTo>
                  <a:cubicBezTo>
                    <a:pt x="112458" y="351817"/>
                    <a:pt x="44891" y="391035"/>
                    <a:pt x="44891" y="420403"/>
                  </a:cubicBezTo>
                  <a:cubicBezTo>
                    <a:pt x="44891" y="454741"/>
                    <a:pt x="137162" y="502613"/>
                    <a:pt x="287412" y="502613"/>
                  </a:cubicBezTo>
                  <a:cubicBezTo>
                    <a:pt x="437663" y="502613"/>
                    <a:pt x="530026" y="454741"/>
                    <a:pt x="530026" y="420403"/>
                  </a:cubicBezTo>
                  <a:cubicBezTo>
                    <a:pt x="530026" y="391219"/>
                    <a:pt x="463289" y="352369"/>
                    <a:pt x="351292" y="341322"/>
                  </a:cubicBezTo>
                  <a:lnTo>
                    <a:pt x="351292" y="296488"/>
                  </a:lnTo>
                  <a:cubicBezTo>
                    <a:pt x="468543" y="307904"/>
                    <a:pt x="574825" y="350436"/>
                    <a:pt x="574825" y="420403"/>
                  </a:cubicBezTo>
                  <a:cubicBezTo>
                    <a:pt x="574825" y="502889"/>
                    <a:pt x="426786" y="547447"/>
                    <a:pt x="287412" y="547447"/>
                  </a:cubicBezTo>
                  <a:cubicBezTo>
                    <a:pt x="148131" y="547447"/>
                    <a:pt x="0" y="502889"/>
                    <a:pt x="0" y="420403"/>
                  </a:cubicBezTo>
                  <a:cubicBezTo>
                    <a:pt x="0" y="349976"/>
                    <a:pt x="107757" y="307351"/>
                    <a:pt x="225929" y="296304"/>
                  </a:cubicBezTo>
                  <a:close/>
                  <a:moveTo>
                    <a:pt x="288618" y="0"/>
                  </a:moveTo>
                  <a:cubicBezTo>
                    <a:pt x="301064" y="0"/>
                    <a:pt x="311206" y="10033"/>
                    <a:pt x="311206" y="22551"/>
                  </a:cubicBezTo>
                  <a:lnTo>
                    <a:pt x="311206" y="36174"/>
                  </a:lnTo>
                  <a:cubicBezTo>
                    <a:pt x="329829" y="26141"/>
                    <a:pt x="350388" y="21079"/>
                    <a:pt x="370947" y="21079"/>
                  </a:cubicBezTo>
                  <a:cubicBezTo>
                    <a:pt x="390584" y="21079"/>
                    <a:pt x="410313" y="25681"/>
                    <a:pt x="428291" y="34978"/>
                  </a:cubicBezTo>
                  <a:cubicBezTo>
                    <a:pt x="446361" y="44366"/>
                    <a:pt x="466182" y="48969"/>
                    <a:pt x="486004" y="48969"/>
                  </a:cubicBezTo>
                  <a:cubicBezTo>
                    <a:pt x="504719" y="48969"/>
                    <a:pt x="523526" y="44827"/>
                    <a:pt x="540766" y="36450"/>
                  </a:cubicBezTo>
                  <a:lnTo>
                    <a:pt x="578012" y="18409"/>
                  </a:lnTo>
                  <a:cubicBezTo>
                    <a:pt x="580963" y="17029"/>
                    <a:pt x="584097" y="16292"/>
                    <a:pt x="587232" y="16292"/>
                  </a:cubicBezTo>
                  <a:cubicBezTo>
                    <a:pt x="591104" y="16292"/>
                    <a:pt x="594976" y="17397"/>
                    <a:pt x="598479" y="19514"/>
                  </a:cubicBezTo>
                  <a:cubicBezTo>
                    <a:pt x="604564" y="23380"/>
                    <a:pt x="608344" y="30099"/>
                    <a:pt x="608344" y="37371"/>
                  </a:cubicBezTo>
                  <a:lnTo>
                    <a:pt x="608344" y="174520"/>
                  </a:lnTo>
                  <a:cubicBezTo>
                    <a:pt x="608344" y="182620"/>
                    <a:pt x="603734" y="189984"/>
                    <a:pt x="596451" y="193481"/>
                  </a:cubicBezTo>
                  <a:lnTo>
                    <a:pt x="540766" y="220451"/>
                  </a:lnTo>
                  <a:cubicBezTo>
                    <a:pt x="523434" y="228827"/>
                    <a:pt x="504719" y="232969"/>
                    <a:pt x="486004" y="232969"/>
                  </a:cubicBezTo>
                  <a:cubicBezTo>
                    <a:pt x="466182" y="232969"/>
                    <a:pt x="446361" y="228367"/>
                    <a:pt x="428291" y="218978"/>
                  </a:cubicBezTo>
                  <a:cubicBezTo>
                    <a:pt x="410313" y="209774"/>
                    <a:pt x="390584" y="205079"/>
                    <a:pt x="370947" y="205079"/>
                  </a:cubicBezTo>
                  <a:cubicBezTo>
                    <a:pt x="350388" y="205079"/>
                    <a:pt x="329829" y="210142"/>
                    <a:pt x="311206" y="220175"/>
                  </a:cubicBezTo>
                  <a:lnTo>
                    <a:pt x="311206" y="426267"/>
                  </a:lnTo>
                  <a:cubicBezTo>
                    <a:pt x="311206" y="438693"/>
                    <a:pt x="301064" y="448726"/>
                    <a:pt x="288618" y="448726"/>
                  </a:cubicBezTo>
                  <a:cubicBezTo>
                    <a:pt x="276172" y="448726"/>
                    <a:pt x="266031" y="438693"/>
                    <a:pt x="266031" y="426267"/>
                  </a:cubicBezTo>
                  <a:lnTo>
                    <a:pt x="266031" y="22551"/>
                  </a:lnTo>
                  <a:cubicBezTo>
                    <a:pt x="266031" y="10033"/>
                    <a:pt x="276172" y="0"/>
                    <a:pt x="288618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</p:sp>
      </p:grpSp>
      <p:grpSp>
        <p:nvGrpSpPr>
          <p:cNvPr id="23" name="组合 22"/>
          <p:cNvGrpSpPr/>
          <p:nvPr/>
        </p:nvGrpSpPr>
        <p:grpSpPr>
          <a:xfrm>
            <a:off x="7250164" y="2410691"/>
            <a:ext cx="647308" cy="647308"/>
            <a:chOff x="7250164" y="2410691"/>
            <a:chExt cx="647308" cy="647308"/>
          </a:xfrm>
        </p:grpSpPr>
        <p:sp>
          <p:nvSpPr>
            <p:cNvPr id="11" name="椭圆 10"/>
            <p:cNvSpPr/>
            <p:nvPr/>
          </p:nvSpPr>
          <p:spPr>
            <a:xfrm>
              <a:off x="7250164" y="2410691"/>
              <a:ext cx="647308" cy="647308"/>
            </a:xfrm>
            <a:prstGeom prst="ellipse">
              <a:avLst/>
            </a:prstGeom>
            <a:solidFill>
              <a:schemeClr val="tx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maps-and-flags_385628"/>
            <p:cNvSpPr>
              <a:spLocks noChangeAspect="1"/>
            </p:cNvSpPr>
            <p:nvPr/>
          </p:nvSpPr>
          <p:spPr bwMode="auto">
            <a:xfrm>
              <a:off x="7416789" y="2602445"/>
              <a:ext cx="314058" cy="263800"/>
            </a:xfrm>
            <a:custGeom>
              <a:avLst/>
              <a:gdLst>
                <a:gd name="connsiteX0" fmla="*/ 128524 w 607639"/>
                <a:gd name="connsiteY0" fmla="*/ 315216 h 510400"/>
                <a:gd name="connsiteX1" fmla="*/ 192696 w 607639"/>
                <a:gd name="connsiteY1" fmla="*/ 315216 h 510400"/>
                <a:gd name="connsiteX2" fmla="*/ 212456 w 607639"/>
                <a:gd name="connsiteY2" fmla="*/ 342681 h 510400"/>
                <a:gd name="connsiteX3" fmla="*/ 292560 w 607639"/>
                <a:gd name="connsiteY3" fmla="*/ 426407 h 510400"/>
                <a:gd name="connsiteX4" fmla="*/ 303775 w 607639"/>
                <a:gd name="connsiteY4" fmla="*/ 435384 h 510400"/>
                <a:gd name="connsiteX5" fmla="*/ 315079 w 607639"/>
                <a:gd name="connsiteY5" fmla="*/ 426407 h 510400"/>
                <a:gd name="connsiteX6" fmla="*/ 395094 w 607639"/>
                <a:gd name="connsiteY6" fmla="*/ 342681 h 510400"/>
                <a:gd name="connsiteX7" fmla="*/ 414943 w 607639"/>
                <a:gd name="connsiteY7" fmla="*/ 315216 h 510400"/>
                <a:gd name="connsiteX8" fmla="*/ 479115 w 607639"/>
                <a:gd name="connsiteY8" fmla="*/ 315216 h 510400"/>
                <a:gd name="connsiteX9" fmla="*/ 607639 w 607639"/>
                <a:gd name="connsiteY9" fmla="*/ 510400 h 510400"/>
                <a:gd name="connsiteX10" fmla="*/ 0 w 607639"/>
                <a:gd name="connsiteY10" fmla="*/ 510400 h 510400"/>
                <a:gd name="connsiteX11" fmla="*/ 303775 w 607639"/>
                <a:gd name="connsiteY11" fmla="*/ 66477 h 510400"/>
                <a:gd name="connsiteX12" fmla="*/ 234446 w 607639"/>
                <a:gd name="connsiteY12" fmla="*/ 135798 h 510400"/>
                <a:gd name="connsiteX13" fmla="*/ 303775 w 607639"/>
                <a:gd name="connsiteY13" fmla="*/ 205030 h 510400"/>
                <a:gd name="connsiteX14" fmla="*/ 373105 w 607639"/>
                <a:gd name="connsiteY14" fmla="*/ 135798 h 510400"/>
                <a:gd name="connsiteX15" fmla="*/ 303775 w 607639"/>
                <a:gd name="connsiteY15" fmla="*/ 66477 h 510400"/>
                <a:gd name="connsiteX16" fmla="*/ 303775 w 607639"/>
                <a:gd name="connsiteY16" fmla="*/ 0 h 510400"/>
                <a:gd name="connsiteX17" fmla="*/ 439764 w 607639"/>
                <a:gd name="connsiteY17" fmla="*/ 135798 h 510400"/>
                <a:gd name="connsiteX18" fmla="*/ 367053 w 607639"/>
                <a:gd name="connsiteY18" fmla="*/ 320031 h 510400"/>
                <a:gd name="connsiteX19" fmla="*/ 303775 w 607639"/>
                <a:gd name="connsiteY19" fmla="*/ 388463 h 510400"/>
                <a:gd name="connsiteX20" fmla="*/ 167875 w 607639"/>
                <a:gd name="connsiteY20" fmla="*/ 135798 h 510400"/>
                <a:gd name="connsiteX21" fmla="*/ 303775 w 607639"/>
                <a:gd name="connsiteY21" fmla="*/ 0 h 51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07639" h="510400">
                  <a:moveTo>
                    <a:pt x="128524" y="315216"/>
                  </a:moveTo>
                  <a:lnTo>
                    <a:pt x="192696" y="315216"/>
                  </a:lnTo>
                  <a:cubicBezTo>
                    <a:pt x="198838" y="324371"/>
                    <a:pt x="205424" y="333615"/>
                    <a:pt x="212456" y="342681"/>
                  </a:cubicBezTo>
                  <a:cubicBezTo>
                    <a:pt x="251885" y="393788"/>
                    <a:pt x="290869" y="425074"/>
                    <a:pt x="292560" y="426407"/>
                  </a:cubicBezTo>
                  <a:lnTo>
                    <a:pt x="303775" y="435384"/>
                  </a:lnTo>
                  <a:lnTo>
                    <a:pt x="315079" y="426407"/>
                  </a:lnTo>
                  <a:cubicBezTo>
                    <a:pt x="316681" y="425074"/>
                    <a:pt x="355754" y="393788"/>
                    <a:pt x="395094" y="342681"/>
                  </a:cubicBezTo>
                  <a:cubicBezTo>
                    <a:pt x="402126" y="333615"/>
                    <a:pt x="408712" y="324371"/>
                    <a:pt x="414943" y="315216"/>
                  </a:cubicBezTo>
                  <a:lnTo>
                    <a:pt x="479115" y="315216"/>
                  </a:lnTo>
                  <a:lnTo>
                    <a:pt x="607639" y="510400"/>
                  </a:lnTo>
                  <a:lnTo>
                    <a:pt x="0" y="510400"/>
                  </a:lnTo>
                  <a:close/>
                  <a:moveTo>
                    <a:pt x="303775" y="66477"/>
                  </a:moveTo>
                  <a:cubicBezTo>
                    <a:pt x="265595" y="66477"/>
                    <a:pt x="234446" y="97583"/>
                    <a:pt x="234446" y="135798"/>
                  </a:cubicBezTo>
                  <a:cubicBezTo>
                    <a:pt x="234446" y="173924"/>
                    <a:pt x="265595" y="205030"/>
                    <a:pt x="303775" y="205030"/>
                  </a:cubicBezTo>
                  <a:cubicBezTo>
                    <a:pt x="342044" y="205030"/>
                    <a:pt x="373105" y="173924"/>
                    <a:pt x="373105" y="135798"/>
                  </a:cubicBezTo>
                  <a:cubicBezTo>
                    <a:pt x="373105" y="97583"/>
                    <a:pt x="342044" y="66477"/>
                    <a:pt x="303775" y="66477"/>
                  </a:cubicBezTo>
                  <a:close/>
                  <a:moveTo>
                    <a:pt x="303775" y="0"/>
                  </a:moveTo>
                  <a:cubicBezTo>
                    <a:pt x="378800" y="0"/>
                    <a:pt x="439764" y="60878"/>
                    <a:pt x="439764" y="135798"/>
                  </a:cubicBezTo>
                  <a:cubicBezTo>
                    <a:pt x="439764" y="209829"/>
                    <a:pt x="400160" y="276839"/>
                    <a:pt x="367053" y="320031"/>
                  </a:cubicBezTo>
                  <a:cubicBezTo>
                    <a:pt x="342489" y="351937"/>
                    <a:pt x="317748" y="375932"/>
                    <a:pt x="303775" y="388463"/>
                  </a:cubicBezTo>
                  <a:cubicBezTo>
                    <a:pt x="269333" y="357358"/>
                    <a:pt x="167875" y="255510"/>
                    <a:pt x="167875" y="135798"/>
                  </a:cubicBezTo>
                  <a:cubicBezTo>
                    <a:pt x="167875" y="60878"/>
                    <a:pt x="228839" y="0"/>
                    <a:pt x="303775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</p:sp>
      </p:grpSp>
      <p:grpSp>
        <p:nvGrpSpPr>
          <p:cNvPr id="35" name="组合 34"/>
          <p:cNvGrpSpPr/>
          <p:nvPr/>
        </p:nvGrpSpPr>
        <p:grpSpPr>
          <a:xfrm>
            <a:off x="7250164" y="4165600"/>
            <a:ext cx="647308" cy="647308"/>
            <a:chOff x="7250164" y="4165600"/>
            <a:chExt cx="647308" cy="647308"/>
          </a:xfrm>
        </p:grpSpPr>
        <p:sp>
          <p:nvSpPr>
            <p:cNvPr id="10" name="椭圆 9"/>
            <p:cNvSpPr/>
            <p:nvPr/>
          </p:nvSpPr>
          <p:spPr>
            <a:xfrm>
              <a:off x="7250164" y="4165600"/>
              <a:ext cx="647308" cy="647308"/>
            </a:xfrm>
            <a:prstGeom prst="ellipse">
              <a:avLst/>
            </a:prstGeom>
            <a:solidFill>
              <a:schemeClr val="tx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edit_238860"/>
            <p:cNvSpPr>
              <a:spLocks noChangeAspect="1"/>
            </p:cNvSpPr>
            <p:nvPr/>
          </p:nvSpPr>
          <p:spPr bwMode="auto">
            <a:xfrm>
              <a:off x="7457200" y="4345160"/>
              <a:ext cx="288653" cy="288188"/>
            </a:xfrm>
            <a:custGeom>
              <a:avLst/>
              <a:gdLst>
                <a:gd name="T0" fmla="*/ 6623 w 6895"/>
                <a:gd name="T1" fmla="*/ 272 h 6894"/>
                <a:gd name="T2" fmla="*/ 5639 w 6895"/>
                <a:gd name="T3" fmla="*/ 272 h 6894"/>
                <a:gd name="T4" fmla="*/ 4814 w 6895"/>
                <a:gd name="T5" fmla="*/ 1097 h 6894"/>
                <a:gd name="T6" fmla="*/ 250 w 6895"/>
                <a:gd name="T7" fmla="*/ 1097 h 6894"/>
                <a:gd name="T8" fmla="*/ 0 w 6895"/>
                <a:gd name="T9" fmla="*/ 1347 h 6894"/>
                <a:gd name="T10" fmla="*/ 0 w 6895"/>
                <a:gd name="T11" fmla="*/ 6645 h 6894"/>
                <a:gd name="T12" fmla="*/ 250 w 6895"/>
                <a:gd name="T13" fmla="*/ 6894 h 6894"/>
                <a:gd name="T14" fmla="*/ 5547 w 6895"/>
                <a:gd name="T15" fmla="*/ 6894 h 6894"/>
                <a:gd name="T16" fmla="*/ 5797 w 6895"/>
                <a:gd name="T17" fmla="*/ 6645 h 6894"/>
                <a:gd name="T18" fmla="*/ 5797 w 6895"/>
                <a:gd name="T19" fmla="*/ 2081 h 6894"/>
                <a:gd name="T20" fmla="*/ 6623 w 6895"/>
                <a:gd name="T21" fmla="*/ 1255 h 6894"/>
                <a:gd name="T22" fmla="*/ 6623 w 6895"/>
                <a:gd name="T23" fmla="*/ 272 h 6894"/>
                <a:gd name="T24" fmla="*/ 5298 w 6895"/>
                <a:gd name="T25" fmla="*/ 6395 h 6894"/>
                <a:gd name="T26" fmla="*/ 5298 w 6895"/>
                <a:gd name="T27" fmla="*/ 6395 h 6894"/>
                <a:gd name="T28" fmla="*/ 500 w 6895"/>
                <a:gd name="T29" fmla="*/ 6395 h 6894"/>
                <a:gd name="T30" fmla="*/ 500 w 6895"/>
                <a:gd name="T31" fmla="*/ 1597 h 6894"/>
                <a:gd name="T32" fmla="*/ 4314 w 6895"/>
                <a:gd name="T33" fmla="*/ 1597 h 6894"/>
                <a:gd name="T34" fmla="*/ 3060 w 6895"/>
                <a:gd name="T35" fmla="*/ 2851 h 6894"/>
                <a:gd name="T36" fmla="*/ 2490 w 6895"/>
                <a:gd name="T37" fmla="*/ 4074 h 6894"/>
                <a:gd name="T38" fmla="*/ 2820 w 6895"/>
                <a:gd name="T39" fmla="*/ 4404 h 6894"/>
                <a:gd name="T40" fmla="*/ 4045 w 6895"/>
                <a:gd name="T41" fmla="*/ 3833 h 6894"/>
                <a:gd name="T42" fmla="*/ 5298 w 6895"/>
                <a:gd name="T43" fmla="*/ 2580 h 6894"/>
                <a:gd name="T44" fmla="*/ 5298 w 6895"/>
                <a:gd name="T45" fmla="*/ 6395 h 6894"/>
                <a:gd name="T46" fmla="*/ 6270 w 6895"/>
                <a:gd name="T47" fmla="*/ 902 h 6894"/>
                <a:gd name="T48" fmla="*/ 3863 w 6895"/>
                <a:gd name="T49" fmla="*/ 3308 h 6894"/>
                <a:gd name="T50" fmla="*/ 3586 w 6895"/>
                <a:gd name="T51" fmla="*/ 3031 h 6894"/>
                <a:gd name="T52" fmla="*/ 5993 w 6895"/>
                <a:gd name="T53" fmla="*/ 625 h 6894"/>
                <a:gd name="T54" fmla="*/ 6270 w 6895"/>
                <a:gd name="T55" fmla="*/ 625 h 6894"/>
                <a:gd name="T56" fmla="*/ 6270 w 6895"/>
                <a:gd name="T57" fmla="*/ 902 h 68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895" h="6894">
                  <a:moveTo>
                    <a:pt x="6623" y="272"/>
                  </a:moveTo>
                  <a:cubicBezTo>
                    <a:pt x="6352" y="0"/>
                    <a:pt x="5910" y="0"/>
                    <a:pt x="5639" y="272"/>
                  </a:cubicBezTo>
                  <a:lnTo>
                    <a:pt x="4814" y="1097"/>
                  </a:lnTo>
                  <a:lnTo>
                    <a:pt x="250" y="1097"/>
                  </a:lnTo>
                  <a:cubicBezTo>
                    <a:pt x="112" y="1097"/>
                    <a:pt x="0" y="1209"/>
                    <a:pt x="0" y="1347"/>
                  </a:cubicBezTo>
                  <a:lnTo>
                    <a:pt x="0" y="6645"/>
                  </a:lnTo>
                  <a:cubicBezTo>
                    <a:pt x="0" y="6783"/>
                    <a:pt x="112" y="6894"/>
                    <a:pt x="250" y="6894"/>
                  </a:cubicBezTo>
                  <a:lnTo>
                    <a:pt x="5547" y="6894"/>
                  </a:lnTo>
                  <a:cubicBezTo>
                    <a:pt x="5685" y="6894"/>
                    <a:pt x="5797" y="6783"/>
                    <a:pt x="5797" y="6645"/>
                  </a:cubicBezTo>
                  <a:lnTo>
                    <a:pt x="5797" y="2081"/>
                  </a:lnTo>
                  <a:lnTo>
                    <a:pt x="6623" y="1255"/>
                  </a:lnTo>
                  <a:cubicBezTo>
                    <a:pt x="6895" y="983"/>
                    <a:pt x="6895" y="543"/>
                    <a:pt x="6623" y="272"/>
                  </a:cubicBezTo>
                  <a:close/>
                  <a:moveTo>
                    <a:pt x="5298" y="6395"/>
                  </a:moveTo>
                  <a:lnTo>
                    <a:pt x="5298" y="6395"/>
                  </a:lnTo>
                  <a:lnTo>
                    <a:pt x="500" y="6395"/>
                  </a:lnTo>
                  <a:lnTo>
                    <a:pt x="500" y="1597"/>
                  </a:lnTo>
                  <a:lnTo>
                    <a:pt x="4314" y="1597"/>
                  </a:lnTo>
                  <a:lnTo>
                    <a:pt x="3060" y="2851"/>
                  </a:lnTo>
                  <a:cubicBezTo>
                    <a:pt x="3011" y="2898"/>
                    <a:pt x="3048" y="2833"/>
                    <a:pt x="2490" y="4074"/>
                  </a:cubicBezTo>
                  <a:cubicBezTo>
                    <a:pt x="2396" y="4283"/>
                    <a:pt x="2611" y="4498"/>
                    <a:pt x="2820" y="4404"/>
                  </a:cubicBezTo>
                  <a:cubicBezTo>
                    <a:pt x="4012" y="3869"/>
                    <a:pt x="3989" y="3893"/>
                    <a:pt x="4045" y="3833"/>
                  </a:cubicBezTo>
                  <a:lnTo>
                    <a:pt x="5298" y="2580"/>
                  </a:lnTo>
                  <a:lnTo>
                    <a:pt x="5298" y="6395"/>
                  </a:lnTo>
                  <a:close/>
                  <a:moveTo>
                    <a:pt x="6270" y="902"/>
                  </a:moveTo>
                  <a:lnTo>
                    <a:pt x="3863" y="3308"/>
                  </a:lnTo>
                  <a:lnTo>
                    <a:pt x="3586" y="3031"/>
                  </a:lnTo>
                  <a:lnTo>
                    <a:pt x="5993" y="625"/>
                  </a:lnTo>
                  <a:cubicBezTo>
                    <a:pt x="6069" y="548"/>
                    <a:pt x="6193" y="548"/>
                    <a:pt x="6270" y="625"/>
                  </a:cubicBezTo>
                  <a:cubicBezTo>
                    <a:pt x="6346" y="701"/>
                    <a:pt x="6346" y="825"/>
                    <a:pt x="6270" y="902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</p:sp>
      </p:grpSp>
      <p:sp>
        <p:nvSpPr>
          <p:cNvPr id="19" name="computer_95039"/>
          <p:cNvSpPr>
            <a:spLocks noChangeAspect="1"/>
          </p:cNvSpPr>
          <p:nvPr/>
        </p:nvSpPr>
        <p:spPr bwMode="auto">
          <a:xfrm>
            <a:off x="5809663" y="3239816"/>
            <a:ext cx="572675" cy="563102"/>
          </a:xfrm>
          <a:custGeom>
            <a:avLst/>
            <a:gdLst>
              <a:gd name="connsiteX0" fmla="*/ 499313 w 607850"/>
              <a:gd name="connsiteY0" fmla="*/ 106579 h 597689"/>
              <a:gd name="connsiteX1" fmla="*/ 519724 w 607850"/>
              <a:gd name="connsiteY1" fmla="*/ 113039 h 597689"/>
              <a:gd name="connsiteX2" fmla="*/ 523091 w 607850"/>
              <a:gd name="connsiteY2" fmla="*/ 152529 h 597689"/>
              <a:gd name="connsiteX3" fmla="*/ 432748 w 607850"/>
              <a:gd name="connsiteY3" fmla="*/ 259096 h 597689"/>
              <a:gd name="connsiteX4" fmla="*/ 391364 w 607850"/>
              <a:gd name="connsiteY4" fmla="*/ 268759 h 597689"/>
              <a:gd name="connsiteX5" fmla="*/ 299337 w 607850"/>
              <a:gd name="connsiteY5" fmla="*/ 228428 h 597689"/>
              <a:gd name="connsiteX6" fmla="*/ 233684 w 607850"/>
              <a:gd name="connsiteY6" fmla="*/ 313290 h 597689"/>
              <a:gd name="connsiteX7" fmla="*/ 202541 w 607850"/>
              <a:gd name="connsiteY7" fmla="*/ 328694 h 597689"/>
              <a:gd name="connsiteX8" fmla="*/ 104762 w 607850"/>
              <a:gd name="connsiteY8" fmla="*/ 328694 h 597689"/>
              <a:gd name="connsiteX9" fmla="*/ 76705 w 607850"/>
              <a:gd name="connsiteY9" fmla="*/ 300687 h 597689"/>
              <a:gd name="connsiteX10" fmla="*/ 104762 w 607850"/>
              <a:gd name="connsiteY10" fmla="*/ 272680 h 597689"/>
              <a:gd name="connsiteX11" fmla="*/ 194264 w 607850"/>
              <a:gd name="connsiteY11" fmla="*/ 272680 h 597689"/>
              <a:gd name="connsiteX12" fmla="*/ 264827 w 607850"/>
              <a:gd name="connsiteY12" fmla="*/ 181376 h 597689"/>
              <a:gd name="connsiteX13" fmla="*/ 306912 w 607850"/>
              <a:gd name="connsiteY13" fmla="*/ 170593 h 597689"/>
              <a:gd name="connsiteX14" fmla="*/ 399781 w 607850"/>
              <a:gd name="connsiteY14" fmla="*/ 211344 h 597689"/>
              <a:gd name="connsiteX15" fmla="*/ 480164 w 607850"/>
              <a:gd name="connsiteY15" fmla="*/ 116399 h 597689"/>
              <a:gd name="connsiteX16" fmla="*/ 499313 w 607850"/>
              <a:gd name="connsiteY16" fmla="*/ 106579 h 597689"/>
              <a:gd name="connsiteX17" fmla="*/ 56113 w 607850"/>
              <a:gd name="connsiteY17" fmla="*/ 56029 h 597689"/>
              <a:gd name="connsiteX18" fmla="*/ 56113 w 607850"/>
              <a:gd name="connsiteY18" fmla="*/ 388561 h 597689"/>
              <a:gd name="connsiteX19" fmla="*/ 551877 w 607850"/>
              <a:gd name="connsiteY19" fmla="*/ 388561 h 597689"/>
              <a:gd name="connsiteX20" fmla="*/ 551737 w 607850"/>
              <a:gd name="connsiteY20" fmla="*/ 56029 h 597689"/>
              <a:gd name="connsiteX21" fmla="*/ 56113 w 607850"/>
              <a:gd name="connsiteY21" fmla="*/ 0 h 597689"/>
              <a:gd name="connsiteX22" fmla="*/ 551737 w 607850"/>
              <a:gd name="connsiteY22" fmla="*/ 0 h 597689"/>
              <a:gd name="connsiteX23" fmla="*/ 607850 w 607850"/>
              <a:gd name="connsiteY23" fmla="*/ 56029 h 597689"/>
              <a:gd name="connsiteX24" fmla="*/ 607850 w 607850"/>
              <a:gd name="connsiteY24" fmla="*/ 431423 h 597689"/>
              <a:gd name="connsiteX25" fmla="*/ 551737 w 607850"/>
              <a:gd name="connsiteY25" fmla="*/ 487452 h 597689"/>
              <a:gd name="connsiteX26" fmla="*/ 355339 w 607850"/>
              <a:gd name="connsiteY26" fmla="*/ 487452 h 597689"/>
              <a:gd name="connsiteX27" fmla="*/ 355339 w 607850"/>
              <a:gd name="connsiteY27" fmla="*/ 518688 h 597689"/>
              <a:gd name="connsiteX28" fmla="*/ 363897 w 607850"/>
              <a:gd name="connsiteY28" fmla="*/ 528633 h 597689"/>
              <a:gd name="connsiteX29" fmla="*/ 489451 w 607850"/>
              <a:gd name="connsiteY29" fmla="*/ 528633 h 597689"/>
              <a:gd name="connsiteX30" fmla="*/ 518069 w 607850"/>
              <a:gd name="connsiteY30" fmla="*/ 556088 h 597689"/>
              <a:gd name="connsiteX31" fmla="*/ 518069 w 607850"/>
              <a:gd name="connsiteY31" fmla="*/ 569675 h 597689"/>
              <a:gd name="connsiteX32" fmla="*/ 489451 w 607850"/>
              <a:gd name="connsiteY32" fmla="*/ 597689 h 597689"/>
              <a:gd name="connsiteX33" fmla="*/ 121767 w 607850"/>
              <a:gd name="connsiteY33" fmla="*/ 597689 h 597689"/>
              <a:gd name="connsiteX34" fmla="*/ 93570 w 607850"/>
              <a:gd name="connsiteY34" fmla="*/ 569675 h 597689"/>
              <a:gd name="connsiteX35" fmla="*/ 93570 w 607850"/>
              <a:gd name="connsiteY35" fmla="*/ 556088 h 597689"/>
              <a:gd name="connsiteX36" fmla="*/ 121767 w 607850"/>
              <a:gd name="connsiteY36" fmla="*/ 528633 h 597689"/>
              <a:gd name="connsiteX37" fmla="*/ 247321 w 607850"/>
              <a:gd name="connsiteY37" fmla="*/ 528633 h 597689"/>
              <a:gd name="connsiteX38" fmla="*/ 256299 w 607850"/>
              <a:gd name="connsiteY38" fmla="*/ 518688 h 597689"/>
              <a:gd name="connsiteX39" fmla="*/ 256299 w 607850"/>
              <a:gd name="connsiteY39" fmla="*/ 487452 h 597689"/>
              <a:gd name="connsiteX40" fmla="*/ 56113 w 607850"/>
              <a:gd name="connsiteY40" fmla="*/ 487452 h 597689"/>
              <a:gd name="connsiteX41" fmla="*/ 0 w 607850"/>
              <a:gd name="connsiteY41" fmla="*/ 431423 h 597689"/>
              <a:gd name="connsiteX42" fmla="*/ 0 w 607850"/>
              <a:gd name="connsiteY42" fmla="*/ 56029 h 597689"/>
              <a:gd name="connsiteX43" fmla="*/ 56113 w 607850"/>
              <a:gd name="connsiteY43" fmla="*/ 0 h 597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607850" h="597689">
                <a:moveTo>
                  <a:pt x="499313" y="106579"/>
                </a:moveTo>
                <a:cubicBezTo>
                  <a:pt x="506467" y="105967"/>
                  <a:pt x="513832" y="108067"/>
                  <a:pt x="519724" y="113039"/>
                </a:cubicBezTo>
                <a:cubicBezTo>
                  <a:pt x="531648" y="123121"/>
                  <a:pt x="533051" y="140766"/>
                  <a:pt x="523091" y="152529"/>
                </a:cubicBezTo>
                <a:lnTo>
                  <a:pt x="432748" y="259096"/>
                </a:lnTo>
                <a:cubicBezTo>
                  <a:pt x="422928" y="270859"/>
                  <a:pt x="405392" y="274920"/>
                  <a:pt x="391364" y="268759"/>
                </a:cubicBezTo>
                <a:lnTo>
                  <a:pt x="299337" y="228428"/>
                </a:lnTo>
                <a:lnTo>
                  <a:pt x="233684" y="313290"/>
                </a:lnTo>
                <a:cubicBezTo>
                  <a:pt x="226529" y="322672"/>
                  <a:pt x="214324" y="328694"/>
                  <a:pt x="202541" y="328694"/>
                </a:cubicBezTo>
                <a:lnTo>
                  <a:pt x="104762" y="328694"/>
                </a:lnTo>
                <a:cubicBezTo>
                  <a:pt x="89191" y="328694"/>
                  <a:pt x="76705" y="316091"/>
                  <a:pt x="76705" y="300687"/>
                </a:cubicBezTo>
                <a:cubicBezTo>
                  <a:pt x="76705" y="285283"/>
                  <a:pt x="89191" y="272680"/>
                  <a:pt x="104762" y="272680"/>
                </a:cubicBezTo>
                <a:lnTo>
                  <a:pt x="194264" y="272680"/>
                </a:lnTo>
                <a:lnTo>
                  <a:pt x="264827" y="181376"/>
                </a:lnTo>
                <a:cubicBezTo>
                  <a:pt x="274507" y="168633"/>
                  <a:pt x="292323" y="164152"/>
                  <a:pt x="306912" y="170593"/>
                </a:cubicBezTo>
                <a:lnTo>
                  <a:pt x="399781" y="211344"/>
                </a:lnTo>
                <a:lnTo>
                  <a:pt x="480164" y="116399"/>
                </a:lnTo>
                <a:cubicBezTo>
                  <a:pt x="485214" y="110518"/>
                  <a:pt x="492158" y="107192"/>
                  <a:pt x="499313" y="106579"/>
                </a:cubicBezTo>
                <a:close/>
                <a:moveTo>
                  <a:pt x="56113" y="56029"/>
                </a:moveTo>
                <a:lnTo>
                  <a:pt x="56113" y="388561"/>
                </a:lnTo>
                <a:lnTo>
                  <a:pt x="551877" y="388561"/>
                </a:lnTo>
                <a:lnTo>
                  <a:pt x="551737" y="56029"/>
                </a:lnTo>
                <a:close/>
                <a:moveTo>
                  <a:pt x="56113" y="0"/>
                </a:moveTo>
                <a:lnTo>
                  <a:pt x="551737" y="0"/>
                </a:lnTo>
                <a:cubicBezTo>
                  <a:pt x="582739" y="0"/>
                  <a:pt x="607850" y="25213"/>
                  <a:pt x="607850" y="56029"/>
                </a:cubicBezTo>
                <a:lnTo>
                  <a:pt x="607850" y="431423"/>
                </a:lnTo>
                <a:cubicBezTo>
                  <a:pt x="607850" y="462379"/>
                  <a:pt x="582739" y="487452"/>
                  <a:pt x="551737" y="487452"/>
                </a:cubicBezTo>
                <a:lnTo>
                  <a:pt x="355339" y="487452"/>
                </a:lnTo>
                <a:lnTo>
                  <a:pt x="355339" y="518688"/>
                </a:lnTo>
                <a:cubicBezTo>
                  <a:pt x="355339" y="523451"/>
                  <a:pt x="358706" y="528633"/>
                  <a:pt x="363897" y="528633"/>
                </a:cubicBezTo>
                <a:lnTo>
                  <a:pt x="489451" y="528633"/>
                </a:lnTo>
                <a:cubicBezTo>
                  <a:pt x="505162" y="528633"/>
                  <a:pt x="518069" y="540960"/>
                  <a:pt x="518069" y="556088"/>
                </a:cubicBezTo>
                <a:lnTo>
                  <a:pt x="518069" y="569675"/>
                </a:lnTo>
                <a:cubicBezTo>
                  <a:pt x="518069" y="584802"/>
                  <a:pt x="505022" y="597689"/>
                  <a:pt x="489451" y="597689"/>
                </a:cubicBezTo>
                <a:lnTo>
                  <a:pt x="121767" y="597689"/>
                </a:lnTo>
                <a:cubicBezTo>
                  <a:pt x="106195" y="597689"/>
                  <a:pt x="93570" y="585083"/>
                  <a:pt x="93570" y="569675"/>
                </a:cubicBezTo>
                <a:lnTo>
                  <a:pt x="93570" y="556088"/>
                </a:lnTo>
                <a:cubicBezTo>
                  <a:pt x="93570" y="540960"/>
                  <a:pt x="106195" y="528633"/>
                  <a:pt x="121767" y="528633"/>
                </a:cubicBezTo>
                <a:lnTo>
                  <a:pt x="247321" y="528633"/>
                </a:lnTo>
                <a:cubicBezTo>
                  <a:pt x="252090" y="528633"/>
                  <a:pt x="256299" y="524011"/>
                  <a:pt x="256299" y="518688"/>
                </a:cubicBezTo>
                <a:lnTo>
                  <a:pt x="256299" y="487452"/>
                </a:lnTo>
                <a:lnTo>
                  <a:pt x="56113" y="487452"/>
                </a:lnTo>
                <a:cubicBezTo>
                  <a:pt x="25111" y="487452"/>
                  <a:pt x="0" y="462379"/>
                  <a:pt x="0" y="431423"/>
                </a:cubicBezTo>
                <a:lnTo>
                  <a:pt x="0" y="56029"/>
                </a:lnTo>
                <a:cubicBezTo>
                  <a:pt x="0" y="25213"/>
                  <a:pt x="25111" y="0"/>
                  <a:pt x="56113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grpSp>
        <p:nvGrpSpPr>
          <p:cNvPr id="2" name="组合 1"/>
          <p:cNvGrpSpPr/>
          <p:nvPr/>
        </p:nvGrpSpPr>
        <p:grpSpPr>
          <a:xfrm>
            <a:off x="441645" y="1793265"/>
            <a:ext cx="3741394" cy="2029210"/>
            <a:chOff x="1279183" y="2818790"/>
            <a:chExt cx="2944495" cy="2029210"/>
          </a:xfrm>
        </p:grpSpPr>
        <p:sp>
          <p:nvSpPr>
            <p:cNvPr id="21" name="文本框 20"/>
            <p:cNvSpPr txBox="1"/>
            <p:nvPr/>
          </p:nvSpPr>
          <p:spPr>
            <a:xfrm>
              <a:off x="3245778" y="3584600"/>
              <a:ext cx="977900" cy="306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latin typeface="Segoe UI Semibold" panose="020B0702040204020203" pitchFamily="34" charset="0"/>
                  <a:cs typeface="Segoe UI Semibold" panose="020B0702040204020203" pitchFamily="34" charset="0"/>
                </a:rPr>
                <a:t>家庭网络</a:t>
              </a:r>
              <a:endParaRPr lang="zh-CN" altLang="en-US" sz="1400" dirty="0"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1279183" y="2818790"/>
              <a:ext cx="1903767" cy="20292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1400" b="1" dirty="0">
                  <a:solidFill>
                    <a:schemeClr val="bg2">
                      <a:lumMod val="7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       我们查阅了第7次人口普查中，武汉家庭</a:t>
              </a:r>
              <a:r>
                <a:rPr lang="zh-CN" altLang="en-US" sz="1400" b="1" dirty="0">
                  <a:solidFill>
                    <a:schemeClr val="bg2">
                      <a:lumMod val="7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的</a:t>
              </a:r>
              <a:r>
                <a:rPr lang="en-US" altLang="zh-CN" sz="1400" b="1" dirty="0">
                  <a:solidFill>
                    <a:schemeClr val="bg2">
                      <a:lumMod val="7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平均人数为2.47，</a:t>
              </a:r>
              <a:r>
                <a:rPr lang="zh-CN" altLang="en-US" sz="1400" b="1" dirty="0">
                  <a:solidFill>
                    <a:schemeClr val="bg2">
                      <a:lumMod val="7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大体上可以满足参数为</a:t>
              </a:r>
              <a:r>
                <a:rPr lang="en-US" altLang="zh-CN" sz="1400" b="1" dirty="0">
                  <a:solidFill>
                    <a:schemeClr val="bg2">
                      <a:lumMod val="7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2.5</a:t>
              </a:r>
              <a:r>
                <a:rPr lang="zh-CN" altLang="en-US" sz="1400" b="1" dirty="0">
                  <a:solidFill>
                    <a:schemeClr val="bg2">
                      <a:lumMod val="7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的泊松分布</a:t>
              </a:r>
              <a:r>
                <a:rPr lang="en-US" altLang="zh-CN" sz="1400" b="1" dirty="0">
                  <a:solidFill>
                    <a:schemeClr val="bg2">
                      <a:lumMod val="7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，同一个家庭中的点连接概率我们设为0.95，</a:t>
              </a:r>
              <a:r>
                <a:rPr lang="zh-CN" altLang="en-US" sz="1400" b="1" dirty="0">
                  <a:solidFill>
                    <a:schemeClr val="bg2">
                      <a:lumMod val="7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其中</a:t>
              </a:r>
              <a:r>
                <a:rPr lang="en-US" altLang="zh-CN" sz="1400" b="1" dirty="0">
                  <a:solidFill>
                    <a:schemeClr val="bg2">
                      <a:lumMod val="7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不同家庭连接的概率为0.05。</a:t>
              </a: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5564591" y="395995"/>
            <a:ext cx="4059542" cy="1749133"/>
            <a:chOff x="5189428" y="840602"/>
            <a:chExt cx="3039110" cy="1749133"/>
          </a:xfrm>
        </p:grpSpPr>
        <p:sp>
          <p:nvSpPr>
            <p:cNvPr id="24" name="文本框 23"/>
            <p:cNvSpPr txBox="1"/>
            <p:nvPr/>
          </p:nvSpPr>
          <p:spPr>
            <a:xfrm>
              <a:off x="5189428" y="1639432"/>
              <a:ext cx="977900" cy="306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latin typeface="Segoe UI Semibold" panose="020B0702040204020203" pitchFamily="34" charset="0"/>
                  <a:cs typeface="Segoe UI Semibold" panose="020B0702040204020203" pitchFamily="34" charset="0"/>
                </a:rPr>
                <a:t>宿舍网络</a:t>
              </a:r>
              <a:endParaRPr lang="zh-CN" altLang="en-US" sz="1400" dirty="0"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6075253" y="840602"/>
              <a:ext cx="2153285" cy="17491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1400" b="1" dirty="0">
                  <a:solidFill>
                    <a:schemeClr val="bg2">
                      <a:lumMod val="7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       </a:t>
              </a:r>
              <a:r>
                <a:rPr lang="en-US" altLang="zh-CN" sz="1400" b="1" dirty="0" err="1">
                  <a:solidFill>
                    <a:schemeClr val="bg2">
                      <a:lumMod val="7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考虑到不一定所有人都是在武汉定居的，比如</a:t>
              </a:r>
              <a:r>
                <a:rPr lang="zh-CN" altLang="en-US" sz="1400" b="1" dirty="0">
                  <a:solidFill>
                    <a:schemeClr val="bg2">
                      <a:lumMod val="7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一些</a:t>
              </a:r>
              <a:r>
                <a:rPr lang="en-US" altLang="zh-CN" sz="1400" b="1" dirty="0" err="1">
                  <a:solidFill>
                    <a:schemeClr val="bg2">
                      <a:lumMod val="7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外来务工人员，这些人一般住在大</a:t>
              </a:r>
              <a:r>
                <a:rPr lang="zh-CN" altLang="en-US" sz="1400" b="1" dirty="0">
                  <a:solidFill>
                    <a:schemeClr val="bg2">
                      <a:lumMod val="7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规模</a:t>
              </a:r>
              <a:r>
                <a:rPr lang="en-US" altLang="zh-CN" sz="1400" b="1" dirty="0">
                  <a:solidFill>
                    <a:schemeClr val="bg2">
                      <a:lumMod val="7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的宿舍中，为了简化模型，我们设每个宿舍包含1000人，每个人的平均度为60，不同宿舍之间的连接概率设为0.15。</a:t>
              </a: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8034913" y="2183432"/>
            <a:ext cx="3886837" cy="1749133"/>
            <a:chOff x="4986478" y="-231278"/>
            <a:chExt cx="3169670" cy="2163151"/>
          </a:xfrm>
        </p:grpSpPr>
        <p:sp>
          <p:nvSpPr>
            <p:cNvPr id="27" name="文本框 26"/>
            <p:cNvSpPr txBox="1"/>
            <p:nvPr/>
          </p:nvSpPr>
          <p:spPr>
            <a:xfrm>
              <a:off x="4986478" y="248523"/>
              <a:ext cx="1637432" cy="306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latin typeface="Segoe UI Semibold" panose="020B0702040204020203" pitchFamily="34" charset="0"/>
                  <a:cs typeface="Segoe UI Semibold" panose="020B0702040204020203" pitchFamily="34" charset="0"/>
                </a:rPr>
                <a:t>工作网络</a:t>
              </a:r>
              <a:endParaRPr lang="zh-CN" altLang="en-US" sz="1400" dirty="0"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5905708" y="-231278"/>
              <a:ext cx="2250440" cy="21631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1400" b="1" dirty="0">
                  <a:solidFill>
                    <a:schemeClr val="bg2">
                      <a:lumMod val="7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       我们将家庭网络中45%的点和宿舍网络中90%的点包含在工作网络里。工作网络中每一个社区平均包含100个点，我们设社区大小服从伽马分布(4，25)，同一个社区中的点平均度为8</a:t>
              </a:r>
              <a:r>
                <a:rPr lang="zh-CN" altLang="en-US" sz="1400" b="1" dirty="0">
                  <a:solidFill>
                    <a:schemeClr val="bg2">
                      <a:lumMod val="7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。</a:t>
              </a:r>
              <a:endParaRPr lang="en-US" altLang="zh-CN" sz="1400" b="1" dirty="0">
                <a:solidFill>
                  <a:schemeClr val="bg2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7127391" y="4728806"/>
            <a:ext cx="4090505" cy="1469057"/>
            <a:chOff x="4876349" y="809487"/>
            <a:chExt cx="3195344" cy="1469057"/>
          </a:xfrm>
        </p:grpSpPr>
        <p:sp>
          <p:nvSpPr>
            <p:cNvPr id="30" name="文本框 29"/>
            <p:cNvSpPr txBox="1"/>
            <p:nvPr/>
          </p:nvSpPr>
          <p:spPr>
            <a:xfrm>
              <a:off x="4876349" y="1003186"/>
              <a:ext cx="1637432" cy="306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latin typeface="Segoe UI Semibold" panose="020B0702040204020203" pitchFamily="34" charset="0"/>
                  <a:cs typeface="Segoe UI Semibold" panose="020B0702040204020203" pitchFamily="34" charset="0"/>
                </a:rPr>
                <a:t>公共网络</a:t>
              </a:r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5880308" y="809487"/>
              <a:ext cx="2191385" cy="14690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1400" b="1" dirty="0">
                  <a:solidFill>
                    <a:schemeClr val="bg2">
                      <a:lumMod val="7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       公共网络是用来模拟公共交通、超市等地方，每天的网络都是不一样的，为了模拟这种情况，我们在每个模拟天随机选出1000组，每组50个点</a:t>
              </a:r>
              <a:r>
                <a:rPr lang="zh-CN" altLang="en-US" sz="1400" b="1" dirty="0">
                  <a:solidFill>
                    <a:schemeClr val="bg2">
                      <a:lumMod val="7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进行</a:t>
              </a:r>
              <a:r>
                <a:rPr lang="en-US" altLang="zh-CN" sz="1400" b="1" dirty="0" err="1">
                  <a:solidFill>
                    <a:schemeClr val="bg2">
                      <a:lumMod val="7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全连接</a:t>
              </a:r>
              <a:r>
                <a:rPr lang="en-US" altLang="zh-CN" sz="1400" b="1" dirty="0">
                  <a:solidFill>
                    <a:schemeClr val="bg2">
                      <a:lumMod val="7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。</a:t>
              </a: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441645" y="4409610"/>
            <a:ext cx="3811879" cy="1771993"/>
            <a:chOff x="855003" y="2389616"/>
            <a:chExt cx="3037840" cy="1771993"/>
          </a:xfrm>
        </p:grpSpPr>
        <p:sp>
          <p:nvSpPr>
            <p:cNvPr id="33" name="文本框 32"/>
            <p:cNvSpPr txBox="1"/>
            <p:nvPr/>
          </p:nvSpPr>
          <p:spPr>
            <a:xfrm>
              <a:off x="2833028" y="2389616"/>
              <a:ext cx="1059815" cy="306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latin typeface="Segoe UI Semibold" panose="020B0702040204020203" pitchFamily="34" charset="0"/>
                  <a:cs typeface="Segoe UI Semibold" panose="020B0702040204020203" pitchFamily="34" charset="0"/>
                </a:rPr>
                <a:t>聚集网络</a:t>
              </a:r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855003" y="2412476"/>
              <a:ext cx="1917065" cy="17491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1400" b="1" dirty="0">
                  <a:solidFill>
                    <a:schemeClr val="bg2">
                      <a:lumMod val="7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       聚集网络是用来模拟大型聚会比如宗教、饭局等。和公共网络同样的方法，我们在每个模拟天随机选出400组，每组20个点，每个点的平均度为8</a:t>
              </a: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613976" y="1"/>
            <a:ext cx="45719" cy="746760"/>
            <a:chOff x="613976" y="1"/>
            <a:chExt cx="45719" cy="746760"/>
          </a:xfrm>
        </p:grpSpPr>
        <p:cxnSp>
          <p:nvCxnSpPr>
            <p:cNvPr id="41" name="直接连接符 40"/>
            <p:cNvCxnSpPr/>
            <p:nvPr/>
          </p:nvCxnSpPr>
          <p:spPr>
            <a:xfrm rot="16200000" flipH="1">
              <a:off x="274886" y="361951"/>
              <a:ext cx="723900" cy="0"/>
            </a:xfrm>
            <a:prstGeom prst="line">
              <a:avLst/>
            </a:prstGeom>
            <a:ln w="9525">
              <a:solidFill>
                <a:srgbClr val="C1C1C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椭圆 41"/>
            <p:cNvSpPr/>
            <p:nvPr/>
          </p:nvSpPr>
          <p:spPr>
            <a:xfrm rot="16200000">
              <a:off x="613976" y="701042"/>
              <a:ext cx="45719" cy="45719"/>
            </a:xfrm>
            <a:prstGeom prst="ellipse">
              <a:avLst/>
            </a:prstGeom>
            <a:solidFill>
              <a:srgbClr val="C1C1C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3" name="文本框 42"/>
          <p:cNvSpPr txBox="1"/>
          <p:nvPr/>
        </p:nvSpPr>
        <p:spPr>
          <a:xfrm>
            <a:off x="682554" y="396320"/>
            <a:ext cx="2522463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网络的构建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iterate type="lt">
                                    <p:tmPct val="6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1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33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36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nodeType="withEffect">
                                  <p:stCondLst>
                                    <p:cond delay="42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7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7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4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 rot="16200000">
            <a:off x="-526555" y="959556"/>
            <a:ext cx="2145806" cy="226694"/>
            <a:chOff x="10046195" y="558165"/>
            <a:chExt cx="2145806" cy="226694"/>
          </a:xfrm>
        </p:grpSpPr>
        <p:cxnSp>
          <p:nvCxnSpPr>
            <p:cNvPr id="5" name="直接连接符 4"/>
            <p:cNvCxnSpPr>
              <a:endCxn id="7" idx="6"/>
            </p:cNvCxnSpPr>
            <p:nvPr/>
          </p:nvCxnSpPr>
          <p:spPr>
            <a:xfrm flipH="1">
              <a:off x="10091914" y="581025"/>
              <a:ext cx="2100087" cy="0"/>
            </a:xfrm>
            <a:prstGeom prst="line">
              <a:avLst/>
            </a:prstGeom>
            <a:ln w="9525">
              <a:solidFill>
                <a:srgbClr val="C1C1C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/>
            <p:cNvCxnSpPr/>
            <p:nvPr/>
          </p:nvCxnSpPr>
          <p:spPr>
            <a:xfrm flipH="1">
              <a:off x="11468100" y="762000"/>
              <a:ext cx="723900" cy="0"/>
            </a:xfrm>
            <a:prstGeom prst="line">
              <a:avLst/>
            </a:prstGeom>
            <a:ln w="9525">
              <a:solidFill>
                <a:srgbClr val="C1C1C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椭圆 6"/>
            <p:cNvSpPr/>
            <p:nvPr/>
          </p:nvSpPr>
          <p:spPr>
            <a:xfrm>
              <a:off x="10046195" y="558165"/>
              <a:ext cx="45719" cy="45719"/>
            </a:xfrm>
            <a:prstGeom prst="ellipse">
              <a:avLst/>
            </a:prstGeom>
            <a:solidFill>
              <a:srgbClr val="C1C1C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11445240" y="739140"/>
              <a:ext cx="45719" cy="45719"/>
            </a:xfrm>
            <a:prstGeom prst="ellipse">
              <a:avLst/>
            </a:prstGeom>
            <a:solidFill>
              <a:srgbClr val="C1C1C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5" name="文本框 14">
            <a:extLst>
              <a:ext uri="{FF2B5EF4-FFF2-40B4-BE49-F238E27FC236}">
                <a16:creationId xmlns:a16="http://schemas.microsoft.com/office/drawing/2014/main" id="{2DA6B743-603E-44DB-B1BD-28349EAE8163}"/>
              </a:ext>
            </a:extLst>
          </p:cNvPr>
          <p:cNvSpPr txBox="1"/>
          <p:nvPr/>
        </p:nvSpPr>
        <p:spPr>
          <a:xfrm>
            <a:off x="1452148" y="361951"/>
            <a:ext cx="1242559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家庭网络</a:t>
            </a:r>
            <a:endParaRPr lang="zh-CN" altLang="en-US" sz="14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BCD976A0-7F9C-4185-92FC-FF8FA7C89B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74"/>
          <a:stretch/>
        </p:blipFill>
        <p:spPr>
          <a:xfrm>
            <a:off x="1155834" y="1546755"/>
            <a:ext cx="5731350" cy="39600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4902792E-76D4-40BD-88AA-A25B63F364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520" y="881481"/>
            <a:ext cx="3788374" cy="2645274"/>
          </a:xfrm>
          <a:prstGeom prst="rect">
            <a:avLst/>
          </a:prstGeom>
        </p:spPr>
      </p:pic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7B9E88C6-722D-43FD-BB4A-6E2DCEB84B9A}"/>
              </a:ext>
            </a:extLst>
          </p:cNvPr>
          <p:cNvCxnSpPr>
            <a:cxnSpLocks/>
          </p:cNvCxnSpPr>
          <p:nvPr/>
        </p:nvCxnSpPr>
        <p:spPr>
          <a:xfrm flipV="1">
            <a:off x="5252936" y="876140"/>
            <a:ext cx="1947584" cy="1915698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6C24BA3A-3D31-4FF8-89DA-113045762208}"/>
              </a:ext>
            </a:extLst>
          </p:cNvPr>
          <p:cNvCxnSpPr>
            <a:cxnSpLocks/>
          </p:cNvCxnSpPr>
          <p:nvPr/>
        </p:nvCxnSpPr>
        <p:spPr>
          <a:xfrm flipH="1" flipV="1">
            <a:off x="5340486" y="3064213"/>
            <a:ext cx="1860034" cy="462542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4915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 rot="16200000">
            <a:off x="-526555" y="959556"/>
            <a:ext cx="2145806" cy="226694"/>
            <a:chOff x="10046195" y="558165"/>
            <a:chExt cx="2145806" cy="226694"/>
          </a:xfrm>
        </p:grpSpPr>
        <p:cxnSp>
          <p:nvCxnSpPr>
            <p:cNvPr id="5" name="直接连接符 4"/>
            <p:cNvCxnSpPr>
              <a:endCxn id="7" idx="6"/>
            </p:cNvCxnSpPr>
            <p:nvPr/>
          </p:nvCxnSpPr>
          <p:spPr>
            <a:xfrm flipH="1">
              <a:off x="10091914" y="581025"/>
              <a:ext cx="2100087" cy="0"/>
            </a:xfrm>
            <a:prstGeom prst="line">
              <a:avLst/>
            </a:prstGeom>
            <a:ln w="9525">
              <a:solidFill>
                <a:srgbClr val="C1C1C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/>
            <p:cNvCxnSpPr/>
            <p:nvPr/>
          </p:nvCxnSpPr>
          <p:spPr>
            <a:xfrm flipH="1">
              <a:off x="11468100" y="762000"/>
              <a:ext cx="723900" cy="0"/>
            </a:xfrm>
            <a:prstGeom prst="line">
              <a:avLst/>
            </a:prstGeom>
            <a:ln w="9525">
              <a:solidFill>
                <a:srgbClr val="C1C1C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椭圆 6"/>
            <p:cNvSpPr/>
            <p:nvPr/>
          </p:nvSpPr>
          <p:spPr>
            <a:xfrm>
              <a:off x="10046195" y="558165"/>
              <a:ext cx="45719" cy="45719"/>
            </a:xfrm>
            <a:prstGeom prst="ellipse">
              <a:avLst/>
            </a:prstGeom>
            <a:solidFill>
              <a:srgbClr val="C1C1C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11445240" y="739140"/>
              <a:ext cx="45719" cy="45719"/>
            </a:xfrm>
            <a:prstGeom prst="ellipse">
              <a:avLst/>
            </a:prstGeom>
            <a:solidFill>
              <a:srgbClr val="C1C1C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" name="文本框 8">
            <a:extLst>
              <a:ext uri="{FF2B5EF4-FFF2-40B4-BE49-F238E27FC236}">
                <a16:creationId xmlns:a16="http://schemas.microsoft.com/office/drawing/2014/main" id="{CA55732D-164B-44C2-9B24-017EC0288AE2}"/>
              </a:ext>
            </a:extLst>
          </p:cNvPr>
          <p:cNvSpPr txBox="1"/>
          <p:nvPr/>
        </p:nvSpPr>
        <p:spPr>
          <a:xfrm>
            <a:off x="1673527" y="547688"/>
            <a:ext cx="1306246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宿舍网络</a:t>
            </a:r>
            <a:endParaRPr lang="zh-CN" altLang="en-US" sz="14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A0CD4E8-D5E2-4AD4-885F-B8DCB74A0E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720" y="1119959"/>
            <a:ext cx="7570683" cy="5347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653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 rot="16200000">
            <a:off x="-526555" y="959556"/>
            <a:ext cx="2145806" cy="226694"/>
            <a:chOff x="10046195" y="558165"/>
            <a:chExt cx="2145806" cy="226694"/>
          </a:xfrm>
        </p:grpSpPr>
        <p:cxnSp>
          <p:nvCxnSpPr>
            <p:cNvPr id="5" name="直接连接符 4"/>
            <p:cNvCxnSpPr>
              <a:endCxn id="7" idx="6"/>
            </p:cNvCxnSpPr>
            <p:nvPr/>
          </p:nvCxnSpPr>
          <p:spPr>
            <a:xfrm flipH="1">
              <a:off x="10091914" y="581025"/>
              <a:ext cx="2100087" cy="0"/>
            </a:xfrm>
            <a:prstGeom prst="line">
              <a:avLst/>
            </a:prstGeom>
            <a:ln w="9525">
              <a:solidFill>
                <a:srgbClr val="C1C1C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/>
            <p:cNvCxnSpPr/>
            <p:nvPr/>
          </p:nvCxnSpPr>
          <p:spPr>
            <a:xfrm flipH="1">
              <a:off x="11468100" y="762000"/>
              <a:ext cx="723900" cy="0"/>
            </a:xfrm>
            <a:prstGeom prst="line">
              <a:avLst/>
            </a:prstGeom>
            <a:ln w="9525">
              <a:solidFill>
                <a:srgbClr val="C1C1C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椭圆 6"/>
            <p:cNvSpPr/>
            <p:nvPr/>
          </p:nvSpPr>
          <p:spPr>
            <a:xfrm>
              <a:off x="10046195" y="558165"/>
              <a:ext cx="45719" cy="45719"/>
            </a:xfrm>
            <a:prstGeom prst="ellipse">
              <a:avLst/>
            </a:prstGeom>
            <a:solidFill>
              <a:srgbClr val="C1C1C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11445240" y="739140"/>
              <a:ext cx="45719" cy="45719"/>
            </a:xfrm>
            <a:prstGeom prst="ellipse">
              <a:avLst/>
            </a:prstGeom>
            <a:solidFill>
              <a:srgbClr val="C1C1C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" name="文本框 8">
            <a:extLst>
              <a:ext uri="{FF2B5EF4-FFF2-40B4-BE49-F238E27FC236}">
                <a16:creationId xmlns:a16="http://schemas.microsoft.com/office/drawing/2014/main" id="{E9A4491B-3731-492C-B948-F8E4E524F3A7}"/>
              </a:ext>
            </a:extLst>
          </p:cNvPr>
          <p:cNvSpPr txBox="1"/>
          <p:nvPr/>
        </p:nvSpPr>
        <p:spPr>
          <a:xfrm>
            <a:off x="1497926" y="577039"/>
            <a:ext cx="2007916" cy="2480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工作网络</a:t>
            </a:r>
            <a:endParaRPr lang="zh-CN" altLang="en-US" sz="14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7B17A40-DAB9-4029-941F-BF9097FE83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579" y="1717131"/>
            <a:ext cx="8532826" cy="4764409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61088E50-C5BC-431F-B11B-C0AD60243E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" r="1250" b="6627"/>
          <a:stretch/>
        </p:blipFill>
        <p:spPr>
          <a:xfrm>
            <a:off x="7174046" y="3233770"/>
            <a:ext cx="2448000" cy="1296000"/>
          </a:xfrm>
          <a:prstGeom prst="rect">
            <a:avLst/>
          </a:prstGeom>
        </p:spPr>
      </p:pic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AA00DA3D-DF8E-49F3-997D-E313B1F4B428}"/>
              </a:ext>
            </a:extLst>
          </p:cNvPr>
          <p:cNvCxnSpPr>
            <a:cxnSpLocks/>
          </p:cNvCxnSpPr>
          <p:nvPr/>
        </p:nvCxnSpPr>
        <p:spPr>
          <a:xfrm flipH="1">
            <a:off x="4389555" y="3233770"/>
            <a:ext cx="2662999" cy="1416051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D497CFB2-25D3-4BEC-B808-8100FB12CEAD}"/>
              </a:ext>
            </a:extLst>
          </p:cNvPr>
          <p:cNvCxnSpPr>
            <a:cxnSpLocks/>
          </p:cNvCxnSpPr>
          <p:nvPr/>
        </p:nvCxnSpPr>
        <p:spPr>
          <a:xfrm flipV="1">
            <a:off x="4389555" y="4529770"/>
            <a:ext cx="2784491" cy="479975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994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1351B249-51E9-47C3-BE10-28430517D1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r="3244"/>
          <a:stretch/>
        </p:blipFill>
        <p:spPr>
          <a:xfrm>
            <a:off x="1705298" y="361951"/>
            <a:ext cx="9080379" cy="6464688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 rot="16200000">
            <a:off x="-526555" y="959556"/>
            <a:ext cx="2145806" cy="226694"/>
            <a:chOff x="10046195" y="558165"/>
            <a:chExt cx="2145806" cy="226694"/>
          </a:xfrm>
        </p:grpSpPr>
        <p:cxnSp>
          <p:nvCxnSpPr>
            <p:cNvPr id="5" name="直接连接符 4"/>
            <p:cNvCxnSpPr>
              <a:endCxn id="7" idx="6"/>
            </p:cNvCxnSpPr>
            <p:nvPr/>
          </p:nvCxnSpPr>
          <p:spPr>
            <a:xfrm flipH="1">
              <a:off x="10091914" y="581025"/>
              <a:ext cx="2100087" cy="0"/>
            </a:xfrm>
            <a:prstGeom prst="line">
              <a:avLst/>
            </a:prstGeom>
            <a:ln w="9525">
              <a:solidFill>
                <a:srgbClr val="C1C1C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/>
            <p:cNvCxnSpPr/>
            <p:nvPr/>
          </p:nvCxnSpPr>
          <p:spPr>
            <a:xfrm flipH="1">
              <a:off x="11468100" y="762000"/>
              <a:ext cx="723900" cy="0"/>
            </a:xfrm>
            <a:prstGeom prst="line">
              <a:avLst/>
            </a:prstGeom>
            <a:ln w="9525">
              <a:solidFill>
                <a:srgbClr val="C1C1C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椭圆 6"/>
            <p:cNvSpPr/>
            <p:nvPr/>
          </p:nvSpPr>
          <p:spPr>
            <a:xfrm>
              <a:off x="10046195" y="558165"/>
              <a:ext cx="45719" cy="45719"/>
            </a:xfrm>
            <a:prstGeom prst="ellipse">
              <a:avLst/>
            </a:prstGeom>
            <a:solidFill>
              <a:srgbClr val="C1C1C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11445240" y="739140"/>
              <a:ext cx="45719" cy="45719"/>
            </a:xfrm>
            <a:prstGeom prst="ellipse">
              <a:avLst/>
            </a:prstGeom>
            <a:solidFill>
              <a:srgbClr val="C1C1C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9D971298-2F41-4043-A79A-5AECFC6D17F5}"/>
              </a:ext>
            </a:extLst>
          </p:cNvPr>
          <p:cNvSpPr txBox="1"/>
          <p:nvPr/>
        </p:nvSpPr>
        <p:spPr>
          <a:xfrm>
            <a:off x="1001949" y="438984"/>
            <a:ext cx="18968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总的基础网络</a:t>
            </a:r>
          </a:p>
        </p:txBody>
      </p:sp>
    </p:spTree>
    <p:extLst>
      <p:ext uri="{BB962C8B-B14F-4D97-AF65-F5344CB8AC3E}">
        <p14:creationId xmlns:p14="http://schemas.microsoft.com/office/powerpoint/2010/main" val="3519074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 rot="16200000">
            <a:off x="-526555" y="959556"/>
            <a:ext cx="2145806" cy="226694"/>
            <a:chOff x="10046195" y="558165"/>
            <a:chExt cx="2145806" cy="226694"/>
          </a:xfrm>
        </p:grpSpPr>
        <p:cxnSp>
          <p:nvCxnSpPr>
            <p:cNvPr id="5" name="直接连接符 4"/>
            <p:cNvCxnSpPr>
              <a:endCxn id="7" idx="6"/>
            </p:cNvCxnSpPr>
            <p:nvPr/>
          </p:nvCxnSpPr>
          <p:spPr>
            <a:xfrm flipH="1">
              <a:off x="10091914" y="581025"/>
              <a:ext cx="2100087" cy="0"/>
            </a:xfrm>
            <a:prstGeom prst="line">
              <a:avLst/>
            </a:prstGeom>
            <a:ln w="9525">
              <a:solidFill>
                <a:srgbClr val="C1C1C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/>
            <p:cNvCxnSpPr/>
            <p:nvPr/>
          </p:nvCxnSpPr>
          <p:spPr>
            <a:xfrm flipH="1">
              <a:off x="11468100" y="762000"/>
              <a:ext cx="723900" cy="0"/>
            </a:xfrm>
            <a:prstGeom prst="line">
              <a:avLst/>
            </a:prstGeom>
            <a:ln w="9525">
              <a:solidFill>
                <a:srgbClr val="C1C1C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椭圆 6"/>
            <p:cNvSpPr/>
            <p:nvPr/>
          </p:nvSpPr>
          <p:spPr>
            <a:xfrm>
              <a:off x="10046195" y="558165"/>
              <a:ext cx="45719" cy="45719"/>
            </a:xfrm>
            <a:prstGeom prst="ellipse">
              <a:avLst/>
            </a:prstGeom>
            <a:solidFill>
              <a:srgbClr val="C1C1C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11445240" y="739140"/>
              <a:ext cx="45719" cy="45719"/>
            </a:xfrm>
            <a:prstGeom prst="ellipse">
              <a:avLst/>
            </a:prstGeom>
            <a:solidFill>
              <a:srgbClr val="C1C1C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1082360" y="124226"/>
            <a:ext cx="25375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防疫措施的模拟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3551343" y="701041"/>
            <a:ext cx="4207510" cy="1025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600" b="1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1）封城</a:t>
            </a:r>
          </a:p>
          <a:p>
            <a:pPr>
              <a:lnSpc>
                <a:spcPct val="130000"/>
              </a:lnSpc>
            </a:pPr>
            <a:r>
              <a:rPr lang="en-US" altLang="zh-CN" sz="1600" b="1" dirty="0" err="1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把网络中所</a:t>
            </a:r>
            <a:r>
              <a:rPr lang="zh-CN" altLang="en-US" sz="1600" b="1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有</a:t>
            </a:r>
            <a:r>
              <a:rPr lang="en-US" altLang="zh-CN" sz="1600" b="1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点的连边数控制在服从伽马分布（15，0.2）下，均值为3</a:t>
            </a:r>
          </a:p>
        </p:txBody>
      </p:sp>
      <p:sp>
        <p:nvSpPr>
          <p:cNvPr id="2" name="Rectangle 11"/>
          <p:cNvSpPr>
            <a:spLocks noChangeAspect="1"/>
          </p:cNvSpPr>
          <p:nvPr/>
        </p:nvSpPr>
        <p:spPr>
          <a:xfrm>
            <a:off x="3007687" y="2637095"/>
            <a:ext cx="4836040" cy="3629812"/>
          </a:xfrm>
          <a:prstGeom prst="rect">
            <a:avLst/>
          </a:pr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25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3" name="文本框 22"/>
          <p:cNvSpPr txBox="1"/>
          <p:nvPr/>
        </p:nvSpPr>
        <p:spPr>
          <a:xfrm>
            <a:off x="3551343" y="1726643"/>
            <a:ext cx="3530045" cy="628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400" b="1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从1.26号开始模拟，8天后开始封城，很明显在封城之后潜伏者的上升速率大幅下降</a:t>
            </a:r>
            <a:r>
              <a:rPr lang="zh-CN" altLang="en-US" sz="1400" b="1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。</a:t>
            </a:r>
            <a:endParaRPr lang="en-US" altLang="zh-CN" sz="1400" b="1" dirty="0">
              <a:solidFill>
                <a:schemeClr val="bg1">
                  <a:lumMod val="6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DC05B14-A031-49EC-806A-EFA7F8E3A4FC}"/>
              </a:ext>
            </a:extLst>
          </p:cNvPr>
          <p:cNvSpPr txBox="1"/>
          <p:nvPr/>
        </p:nvSpPr>
        <p:spPr>
          <a:xfrm>
            <a:off x="7496011" y="3990336"/>
            <a:ext cx="11640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dirty="0"/>
              <a:t>Sus</a:t>
            </a:r>
            <a:r>
              <a:rPr lang="zh-CN" altLang="en-US" sz="900" dirty="0"/>
              <a:t>：易感人群</a:t>
            </a:r>
            <a:endParaRPr lang="en-US" altLang="zh-CN" sz="900" dirty="0"/>
          </a:p>
          <a:p>
            <a:r>
              <a:rPr lang="en-US" altLang="zh-CN" sz="900" dirty="0"/>
              <a:t>Exp</a:t>
            </a:r>
            <a:r>
              <a:rPr lang="zh-CN" altLang="en-US" sz="900" dirty="0"/>
              <a:t>：潜伏人群</a:t>
            </a:r>
            <a:endParaRPr lang="en-US" altLang="zh-CN" sz="900" dirty="0"/>
          </a:p>
          <a:p>
            <a:r>
              <a:rPr lang="en-US" altLang="zh-CN" sz="900" dirty="0"/>
              <a:t>Iso</a:t>
            </a:r>
            <a:r>
              <a:rPr lang="zh-CN" altLang="en-US" sz="900" dirty="0"/>
              <a:t>：隔离人群</a:t>
            </a:r>
            <a:endParaRPr lang="en-US" altLang="zh-CN" sz="900" dirty="0"/>
          </a:p>
          <a:p>
            <a:r>
              <a:rPr lang="en-US" altLang="zh-CN" sz="900" dirty="0"/>
              <a:t>Inf</a:t>
            </a:r>
            <a:r>
              <a:rPr lang="zh-CN" altLang="en-US" sz="900" dirty="0"/>
              <a:t>：感染人群</a:t>
            </a:r>
            <a:endParaRPr lang="en-US" altLang="zh-CN" sz="900" dirty="0"/>
          </a:p>
          <a:p>
            <a:r>
              <a:rPr lang="en-US" altLang="zh-CN" sz="900" dirty="0"/>
              <a:t>Cure</a:t>
            </a:r>
            <a:r>
              <a:rPr lang="zh-CN" altLang="en-US" sz="900" dirty="0"/>
              <a:t>：治愈人群</a:t>
            </a:r>
            <a:endParaRPr lang="en-US" altLang="zh-CN" sz="900" dirty="0"/>
          </a:p>
          <a:p>
            <a:r>
              <a:rPr lang="en-US" altLang="zh-CN" sz="900" dirty="0"/>
              <a:t>Death</a:t>
            </a:r>
            <a:r>
              <a:rPr lang="zh-CN" altLang="en-US" sz="900" dirty="0"/>
              <a:t>：死亡人群</a:t>
            </a:r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6313DDAA-D65C-4B7E-BD43-332DC7E1874D}"/>
              </a:ext>
            </a:extLst>
          </p:cNvPr>
          <p:cNvCxnSpPr>
            <a:cxnSpLocks/>
          </p:cNvCxnSpPr>
          <p:nvPr/>
        </p:nvCxnSpPr>
        <p:spPr>
          <a:xfrm>
            <a:off x="4110087" y="4449452"/>
            <a:ext cx="0" cy="1272618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AA727327-2CD0-4DD5-95FF-F8396528E524}"/>
              </a:ext>
            </a:extLst>
          </p:cNvPr>
          <p:cNvSpPr txBox="1"/>
          <p:nvPr/>
        </p:nvSpPr>
        <p:spPr>
          <a:xfrm>
            <a:off x="3831998" y="5890592"/>
            <a:ext cx="55617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/>
              <a:t>封城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iterate type="lt">
                                    <p:tmPct val="6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iterate type="lt">
                                    <p:tmPct val="6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2" grpId="0" bldLvl="0" animBg="1"/>
      <p:bldP spid="2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 rot="16200000">
            <a:off x="-526555" y="959556"/>
            <a:ext cx="2145806" cy="226694"/>
            <a:chOff x="10046195" y="558165"/>
            <a:chExt cx="2145806" cy="226694"/>
          </a:xfrm>
        </p:grpSpPr>
        <p:cxnSp>
          <p:nvCxnSpPr>
            <p:cNvPr id="5" name="直接连接符 4"/>
            <p:cNvCxnSpPr>
              <a:endCxn id="7" idx="6"/>
            </p:cNvCxnSpPr>
            <p:nvPr/>
          </p:nvCxnSpPr>
          <p:spPr>
            <a:xfrm flipH="1">
              <a:off x="10091914" y="581025"/>
              <a:ext cx="2100087" cy="0"/>
            </a:xfrm>
            <a:prstGeom prst="line">
              <a:avLst/>
            </a:prstGeom>
            <a:ln w="9525">
              <a:solidFill>
                <a:srgbClr val="C1C1C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/>
            <p:cNvCxnSpPr/>
            <p:nvPr/>
          </p:nvCxnSpPr>
          <p:spPr>
            <a:xfrm flipH="1">
              <a:off x="11468100" y="762000"/>
              <a:ext cx="723900" cy="0"/>
            </a:xfrm>
            <a:prstGeom prst="line">
              <a:avLst/>
            </a:prstGeom>
            <a:ln w="9525">
              <a:solidFill>
                <a:srgbClr val="C1C1C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椭圆 6"/>
            <p:cNvSpPr/>
            <p:nvPr/>
          </p:nvSpPr>
          <p:spPr>
            <a:xfrm>
              <a:off x="10046195" y="558165"/>
              <a:ext cx="45719" cy="45719"/>
            </a:xfrm>
            <a:prstGeom prst="ellipse">
              <a:avLst/>
            </a:prstGeom>
            <a:solidFill>
              <a:srgbClr val="C1C1C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11445240" y="739140"/>
              <a:ext cx="45719" cy="45719"/>
            </a:xfrm>
            <a:prstGeom prst="ellipse">
              <a:avLst/>
            </a:prstGeom>
            <a:solidFill>
              <a:srgbClr val="C1C1C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55392D1C-2AD5-48D3-96CE-F958CB2BB08F}"/>
              </a:ext>
            </a:extLst>
          </p:cNvPr>
          <p:cNvSpPr txBox="1"/>
          <p:nvPr/>
        </p:nvSpPr>
        <p:spPr>
          <a:xfrm>
            <a:off x="1064219" y="1938443"/>
            <a:ext cx="3254861" cy="6231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400" b="1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若提前3天封城，可以发现病毒</a:t>
            </a:r>
            <a:r>
              <a:rPr lang="zh-CN" altLang="en-US" sz="1400" b="1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在还没快速传播的时候就被抑制了</a:t>
            </a:r>
            <a:endParaRPr lang="en-US" altLang="zh-CN" sz="1400" b="1" dirty="0">
              <a:solidFill>
                <a:schemeClr val="bg1">
                  <a:lumMod val="6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731A81A-8C47-48E9-AC5D-995F7D9888E1}"/>
              </a:ext>
            </a:extLst>
          </p:cNvPr>
          <p:cNvSpPr txBox="1"/>
          <p:nvPr/>
        </p:nvSpPr>
        <p:spPr>
          <a:xfrm>
            <a:off x="7489961" y="1938443"/>
            <a:ext cx="2694898" cy="1183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400" b="1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若延后3天封城，</a:t>
            </a:r>
            <a:r>
              <a:rPr lang="zh-CN" altLang="en-US" sz="1400" b="1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病毒在潜伏人群中已经接近最大值，这个时候封城已经晚了，之后的确诊人数将会增加超过</a:t>
            </a:r>
            <a:r>
              <a:rPr lang="en-US" altLang="zh-CN" sz="1400" b="1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10000</a:t>
            </a:r>
            <a:r>
              <a:rPr lang="zh-CN" altLang="en-US" sz="1400" b="1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人</a:t>
            </a:r>
            <a:endParaRPr lang="en-US" altLang="zh-CN" sz="1400" b="1" dirty="0">
              <a:solidFill>
                <a:schemeClr val="bg1">
                  <a:lumMod val="6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EA14D899-C04A-428C-9E68-035E15C4C187}"/>
              </a:ext>
            </a:extLst>
          </p:cNvPr>
          <p:cNvSpPr txBox="1"/>
          <p:nvPr/>
        </p:nvSpPr>
        <p:spPr>
          <a:xfrm>
            <a:off x="5014486" y="4133899"/>
            <a:ext cx="11640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dirty="0"/>
              <a:t>Sus</a:t>
            </a:r>
            <a:r>
              <a:rPr lang="zh-CN" altLang="en-US" sz="900" dirty="0"/>
              <a:t>：易感人群</a:t>
            </a:r>
            <a:endParaRPr lang="en-US" altLang="zh-CN" sz="900" dirty="0"/>
          </a:p>
          <a:p>
            <a:r>
              <a:rPr lang="en-US" altLang="zh-CN" sz="900" dirty="0"/>
              <a:t>Exp</a:t>
            </a:r>
            <a:r>
              <a:rPr lang="zh-CN" altLang="en-US" sz="900" dirty="0"/>
              <a:t>：潜伏人群</a:t>
            </a:r>
            <a:endParaRPr lang="en-US" altLang="zh-CN" sz="900" dirty="0"/>
          </a:p>
          <a:p>
            <a:r>
              <a:rPr lang="en-US" altLang="zh-CN" sz="900" dirty="0"/>
              <a:t>Iso</a:t>
            </a:r>
            <a:r>
              <a:rPr lang="zh-CN" altLang="en-US" sz="900" dirty="0"/>
              <a:t>：隔离人群</a:t>
            </a:r>
            <a:endParaRPr lang="en-US" altLang="zh-CN" sz="900" dirty="0"/>
          </a:p>
          <a:p>
            <a:r>
              <a:rPr lang="en-US" altLang="zh-CN" sz="900" dirty="0"/>
              <a:t>Inf</a:t>
            </a:r>
            <a:r>
              <a:rPr lang="zh-CN" altLang="en-US" sz="900" dirty="0"/>
              <a:t>：感染人群</a:t>
            </a:r>
            <a:endParaRPr lang="en-US" altLang="zh-CN" sz="900" dirty="0"/>
          </a:p>
          <a:p>
            <a:r>
              <a:rPr lang="en-US" altLang="zh-CN" sz="900" dirty="0"/>
              <a:t>Cure</a:t>
            </a:r>
            <a:r>
              <a:rPr lang="zh-CN" altLang="en-US" sz="900" dirty="0"/>
              <a:t>：治愈人群</a:t>
            </a:r>
            <a:endParaRPr lang="en-US" altLang="zh-CN" sz="900" dirty="0"/>
          </a:p>
          <a:p>
            <a:r>
              <a:rPr lang="en-US" altLang="zh-CN" sz="900" dirty="0"/>
              <a:t>Death</a:t>
            </a:r>
            <a:r>
              <a:rPr lang="zh-CN" altLang="en-US" sz="900" dirty="0"/>
              <a:t>：死亡人群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B2473120-6D34-4657-96DB-D338AAB64040}"/>
              </a:ext>
            </a:extLst>
          </p:cNvPr>
          <p:cNvGrpSpPr/>
          <p:nvPr/>
        </p:nvGrpSpPr>
        <p:grpSpPr>
          <a:xfrm>
            <a:off x="613976" y="3075692"/>
            <a:ext cx="4227830" cy="3039745"/>
            <a:chOff x="613976" y="3075692"/>
            <a:chExt cx="4227830" cy="3039745"/>
          </a:xfrm>
        </p:grpSpPr>
        <p:sp>
          <p:nvSpPr>
            <p:cNvPr id="10" name="Rectangle 11">
              <a:extLst>
                <a:ext uri="{FF2B5EF4-FFF2-40B4-BE49-F238E27FC236}">
                  <a16:creationId xmlns:a16="http://schemas.microsoft.com/office/drawing/2014/main" id="{F05CF0FB-6320-4F59-88B0-C8D21FC5746D}"/>
                </a:ext>
              </a:extLst>
            </p:cNvPr>
            <p:cNvSpPr/>
            <p:nvPr/>
          </p:nvSpPr>
          <p:spPr>
            <a:xfrm>
              <a:off x="613976" y="3075692"/>
              <a:ext cx="4227830" cy="3039745"/>
            </a:xfrm>
            <a:prstGeom prst="rect">
              <a:avLst/>
            </a:prstGeom>
            <a:blipFill dpi="0" rotWithShape="1">
              <a:blip r:embed="rId2"/>
              <a:srcRect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2AA84C2F-5379-4A55-A20B-1B9BEEF829AB}"/>
                </a:ext>
              </a:extLst>
            </p:cNvPr>
            <p:cNvCxnSpPr>
              <a:cxnSpLocks/>
            </p:cNvCxnSpPr>
            <p:nvPr/>
          </p:nvCxnSpPr>
          <p:spPr>
            <a:xfrm>
              <a:off x="1470582" y="3629320"/>
              <a:ext cx="0" cy="2036189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80DC14A7-8CE0-4BB3-AE35-5C4CA2DCA96E}"/>
                </a:ext>
              </a:extLst>
            </p:cNvPr>
            <p:cNvSpPr txBox="1"/>
            <p:nvPr/>
          </p:nvSpPr>
          <p:spPr>
            <a:xfrm>
              <a:off x="1286761" y="5759668"/>
              <a:ext cx="55617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100" dirty="0"/>
                <a:t>封城</a:t>
              </a:r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295723CD-1CE6-408E-925E-1FDC1489949E}"/>
              </a:ext>
            </a:extLst>
          </p:cNvPr>
          <p:cNvGrpSpPr/>
          <p:nvPr/>
        </p:nvGrpSpPr>
        <p:grpSpPr>
          <a:xfrm>
            <a:off x="6337705" y="2949961"/>
            <a:ext cx="5061760" cy="3165476"/>
            <a:chOff x="6337705" y="2949961"/>
            <a:chExt cx="5061760" cy="3165476"/>
          </a:xfrm>
        </p:grpSpPr>
        <p:sp>
          <p:nvSpPr>
            <p:cNvPr id="9" name="Rectangle 11">
              <a:extLst>
                <a:ext uri="{FF2B5EF4-FFF2-40B4-BE49-F238E27FC236}">
                  <a16:creationId xmlns:a16="http://schemas.microsoft.com/office/drawing/2014/main" id="{DAC5B87B-5424-4BDC-A3D1-2EA5555955BD}"/>
                </a:ext>
              </a:extLst>
            </p:cNvPr>
            <p:cNvSpPr/>
            <p:nvPr/>
          </p:nvSpPr>
          <p:spPr>
            <a:xfrm>
              <a:off x="6337705" y="2949961"/>
              <a:ext cx="5061760" cy="3165476"/>
            </a:xfrm>
            <a:prstGeom prst="rect">
              <a:avLst/>
            </a:prstGeom>
            <a:blipFill dpi="0" rotWithShape="1">
              <a:blip r:embed="rId3"/>
              <a:srcRect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A3251297-6E58-4333-8BFE-D48683057009}"/>
                </a:ext>
              </a:extLst>
            </p:cNvPr>
            <p:cNvCxnSpPr>
              <a:cxnSpLocks/>
            </p:cNvCxnSpPr>
            <p:nvPr/>
          </p:nvCxnSpPr>
          <p:spPr>
            <a:xfrm>
              <a:off x="7561869" y="3629320"/>
              <a:ext cx="0" cy="2036189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786ADDEE-25BE-4360-B067-10C5F98956EB}"/>
                </a:ext>
              </a:extLst>
            </p:cNvPr>
            <p:cNvSpPr txBox="1"/>
            <p:nvPr/>
          </p:nvSpPr>
          <p:spPr>
            <a:xfrm>
              <a:off x="7283780" y="5792298"/>
              <a:ext cx="55617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100" dirty="0"/>
                <a:t>封城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80082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iterate type="lt">
                                    <p:tmPct val="6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iterate type="lt">
                                    <p:tmPct val="6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 rot="16200000">
            <a:off x="-526555" y="959556"/>
            <a:ext cx="2145806" cy="226694"/>
            <a:chOff x="10046195" y="558165"/>
            <a:chExt cx="2145806" cy="226694"/>
          </a:xfrm>
        </p:grpSpPr>
        <p:cxnSp>
          <p:nvCxnSpPr>
            <p:cNvPr id="5" name="直接连接符 4"/>
            <p:cNvCxnSpPr>
              <a:endCxn id="7" idx="6"/>
            </p:cNvCxnSpPr>
            <p:nvPr/>
          </p:nvCxnSpPr>
          <p:spPr>
            <a:xfrm flipH="1">
              <a:off x="10091914" y="581025"/>
              <a:ext cx="2100087" cy="0"/>
            </a:xfrm>
            <a:prstGeom prst="line">
              <a:avLst/>
            </a:prstGeom>
            <a:ln w="9525">
              <a:solidFill>
                <a:srgbClr val="C1C1C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/>
            <p:cNvCxnSpPr/>
            <p:nvPr/>
          </p:nvCxnSpPr>
          <p:spPr>
            <a:xfrm flipH="1">
              <a:off x="11468100" y="762000"/>
              <a:ext cx="723900" cy="0"/>
            </a:xfrm>
            <a:prstGeom prst="line">
              <a:avLst/>
            </a:prstGeom>
            <a:ln w="9525">
              <a:solidFill>
                <a:srgbClr val="C1C1C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椭圆 6"/>
            <p:cNvSpPr/>
            <p:nvPr/>
          </p:nvSpPr>
          <p:spPr>
            <a:xfrm>
              <a:off x="10046195" y="558165"/>
              <a:ext cx="45719" cy="45719"/>
            </a:xfrm>
            <a:prstGeom prst="ellipse">
              <a:avLst/>
            </a:prstGeom>
            <a:solidFill>
              <a:srgbClr val="C1C1C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11445240" y="739140"/>
              <a:ext cx="45719" cy="45719"/>
            </a:xfrm>
            <a:prstGeom prst="ellipse">
              <a:avLst/>
            </a:prstGeom>
            <a:solidFill>
              <a:srgbClr val="C1C1C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1082360" y="124226"/>
            <a:ext cx="25375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防疫措施的模拟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3986964" y="1001923"/>
            <a:ext cx="4207510" cy="1025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600" b="1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2）密切接触隔离</a:t>
            </a:r>
          </a:p>
          <a:p>
            <a:pPr>
              <a:lnSpc>
                <a:spcPct val="130000"/>
              </a:lnSpc>
            </a:pPr>
            <a:r>
              <a:rPr lang="en-US" altLang="zh-CN" sz="1600" b="1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将和确诊者相连的点记录，不参与传染和被传染的过程中，时间14天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D92E5CDC-CF4B-4635-84A1-5E241F2999F9}"/>
              </a:ext>
            </a:extLst>
          </p:cNvPr>
          <p:cNvSpPr txBox="1"/>
          <p:nvPr/>
        </p:nvSpPr>
        <p:spPr>
          <a:xfrm>
            <a:off x="2583078" y="2608493"/>
            <a:ext cx="73293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隔离后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E0C315DC-05C8-45A6-A023-0ACD4614094E}"/>
              </a:ext>
            </a:extLst>
          </p:cNvPr>
          <p:cNvGrpSpPr/>
          <p:nvPr/>
        </p:nvGrpSpPr>
        <p:grpSpPr>
          <a:xfrm>
            <a:off x="6264072" y="2527284"/>
            <a:ext cx="4836040" cy="3629812"/>
            <a:chOff x="6264072" y="2527284"/>
            <a:chExt cx="4836040" cy="3629812"/>
          </a:xfrm>
        </p:grpSpPr>
        <p:sp>
          <p:nvSpPr>
            <p:cNvPr id="17" name="Rectangle 11">
              <a:extLst>
                <a:ext uri="{FF2B5EF4-FFF2-40B4-BE49-F238E27FC236}">
                  <a16:creationId xmlns:a16="http://schemas.microsoft.com/office/drawing/2014/main" id="{C41C6A21-5B29-44F7-9C6B-2C928FF56EF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64072" y="2527284"/>
              <a:ext cx="4836040" cy="3629812"/>
            </a:xfrm>
            <a:prstGeom prst="rect">
              <a:avLst/>
            </a:prstGeom>
            <a:blipFill dpi="0"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harpenSoften amount="25000"/>
                        </a14:imgEffect>
                      </a14:imgLayer>
                    </a14:imgProps>
                  </a:ext>
                </a:extLst>
              </a:blip>
              <a:srcRect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7FC65C04-7997-41A5-89F5-5A05DDAB8703}"/>
                </a:ext>
              </a:extLst>
            </p:cNvPr>
            <p:cNvCxnSpPr>
              <a:cxnSpLocks/>
            </p:cNvCxnSpPr>
            <p:nvPr/>
          </p:nvCxnSpPr>
          <p:spPr>
            <a:xfrm>
              <a:off x="7366472" y="4341028"/>
              <a:ext cx="0" cy="1272618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AE75DAC4-0CA7-40B1-A8BA-8A4DCCDCA932}"/>
                </a:ext>
              </a:extLst>
            </p:cNvPr>
            <p:cNvSpPr txBox="1"/>
            <p:nvPr/>
          </p:nvSpPr>
          <p:spPr>
            <a:xfrm>
              <a:off x="7145729" y="5771849"/>
              <a:ext cx="55617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100" dirty="0"/>
                <a:t>封城</a:t>
              </a:r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051E3412-C1BC-45FD-8F6C-CCEE6B237A1C}"/>
              </a:ext>
            </a:extLst>
          </p:cNvPr>
          <p:cNvGrpSpPr/>
          <p:nvPr/>
        </p:nvGrpSpPr>
        <p:grpSpPr>
          <a:xfrm>
            <a:off x="751460" y="2594091"/>
            <a:ext cx="4750673" cy="3563005"/>
            <a:chOff x="751460" y="2594091"/>
            <a:chExt cx="4750673" cy="3563005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5F6305D0-0752-46F9-BCAE-AB7AFC269CB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1460" y="2594091"/>
              <a:ext cx="4750673" cy="3563005"/>
            </a:xfrm>
            <a:prstGeom prst="rect">
              <a:avLst/>
            </a:prstGeom>
          </p:spPr>
        </p:pic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650E3287-F4EB-4AD2-9C9C-F4F96C85E83B}"/>
                </a:ext>
              </a:extLst>
            </p:cNvPr>
            <p:cNvCxnSpPr>
              <a:cxnSpLocks/>
            </p:cNvCxnSpPr>
            <p:nvPr/>
          </p:nvCxnSpPr>
          <p:spPr>
            <a:xfrm>
              <a:off x="1838140" y="4341028"/>
              <a:ext cx="0" cy="1272618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B0FD9DC2-8E26-432D-BAAB-F3BEDBD6BC57}"/>
                </a:ext>
              </a:extLst>
            </p:cNvPr>
            <p:cNvSpPr txBox="1"/>
            <p:nvPr/>
          </p:nvSpPr>
          <p:spPr>
            <a:xfrm>
              <a:off x="1492103" y="5771849"/>
              <a:ext cx="55617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100" dirty="0"/>
                <a:t>封城</a:t>
              </a:r>
            </a:p>
          </p:txBody>
        </p:sp>
      </p:grpSp>
      <p:sp>
        <p:nvSpPr>
          <p:cNvPr id="20" name="文本框 19">
            <a:extLst>
              <a:ext uri="{FF2B5EF4-FFF2-40B4-BE49-F238E27FC236}">
                <a16:creationId xmlns:a16="http://schemas.microsoft.com/office/drawing/2014/main" id="{C6EFDDF8-0FB8-41F1-8718-43547487E102}"/>
              </a:ext>
            </a:extLst>
          </p:cNvPr>
          <p:cNvSpPr txBox="1"/>
          <p:nvPr/>
        </p:nvSpPr>
        <p:spPr>
          <a:xfrm>
            <a:off x="10815016" y="3879363"/>
            <a:ext cx="11640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dirty="0"/>
              <a:t>Sus</a:t>
            </a:r>
            <a:r>
              <a:rPr lang="zh-CN" altLang="en-US" sz="900" dirty="0"/>
              <a:t>：易感人群</a:t>
            </a:r>
            <a:endParaRPr lang="en-US" altLang="zh-CN" sz="900" dirty="0"/>
          </a:p>
          <a:p>
            <a:r>
              <a:rPr lang="en-US" altLang="zh-CN" sz="900" dirty="0"/>
              <a:t>Exp</a:t>
            </a:r>
            <a:r>
              <a:rPr lang="zh-CN" altLang="en-US" sz="900" dirty="0"/>
              <a:t>：潜伏人群</a:t>
            </a:r>
            <a:endParaRPr lang="en-US" altLang="zh-CN" sz="900" dirty="0"/>
          </a:p>
          <a:p>
            <a:r>
              <a:rPr lang="en-US" altLang="zh-CN" sz="900" dirty="0"/>
              <a:t>Iso</a:t>
            </a:r>
            <a:r>
              <a:rPr lang="zh-CN" altLang="en-US" sz="900" dirty="0"/>
              <a:t>：隔离人群</a:t>
            </a:r>
            <a:endParaRPr lang="en-US" altLang="zh-CN" sz="900" dirty="0"/>
          </a:p>
          <a:p>
            <a:r>
              <a:rPr lang="en-US" altLang="zh-CN" sz="900" dirty="0"/>
              <a:t>Inf</a:t>
            </a:r>
            <a:r>
              <a:rPr lang="zh-CN" altLang="en-US" sz="900" dirty="0"/>
              <a:t>：感染人群</a:t>
            </a:r>
            <a:endParaRPr lang="en-US" altLang="zh-CN" sz="900" dirty="0"/>
          </a:p>
          <a:p>
            <a:r>
              <a:rPr lang="en-US" altLang="zh-CN" sz="900" dirty="0"/>
              <a:t>Cure</a:t>
            </a:r>
            <a:r>
              <a:rPr lang="zh-CN" altLang="en-US" sz="900" dirty="0"/>
              <a:t>：治愈人群</a:t>
            </a:r>
            <a:endParaRPr lang="en-US" altLang="zh-CN" sz="900" dirty="0"/>
          </a:p>
          <a:p>
            <a:r>
              <a:rPr lang="en-US" altLang="zh-CN" sz="900" dirty="0"/>
              <a:t>Death</a:t>
            </a:r>
            <a:r>
              <a:rPr lang="zh-CN" altLang="en-US" sz="900" dirty="0"/>
              <a:t>：死亡人群</a:t>
            </a:r>
          </a:p>
        </p:txBody>
      </p:sp>
    </p:spTree>
    <p:extLst>
      <p:ext uri="{BB962C8B-B14F-4D97-AF65-F5344CB8AC3E}">
        <p14:creationId xmlns:p14="http://schemas.microsoft.com/office/powerpoint/2010/main" val="435611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iterate type="lt">
                                    <p:tmPct val="6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 rot="16200000">
            <a:off x="-526555" y="959556"/>
            <a:ext cx="2145806" cy="226694"/>
            <a:chOff x="10046195" y="558165"/>
            <a:chExt cx="2145806" cy="226694"/>
          </a:xfrm>
        </p:grpSpPr>
        <p:cxnSp>
          <p:nvCxnSpPr>
            <p:cNvPr id="5" name="直接连接符 4"/>
            <p:cNvCxnSpPr>
              <a:endCxn id="7" idx="6"/>
            </p:cNvCxnSpPr>
            <p:nvPr/>
          </p:nvCxnSpPr>
          <p:spPr>
            <a:xfrm flipH="1">
              <a:off x="10091914" y="581025"/>
              <a:ext cx="2100087" cy="0"/>
            </a:xfrm>
            <a:prstGeom prst="line">
              <a:avLst/>
            </a:prstGeom>
            <a:ln w="9525">
              <a:solidFill>
                <a:srgbClr val="C1C1C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/>
            <p:cNvCxnSpPr/>
            <p:nvPr/>
          </p:nvCxnSpPr>
          <p:spPr>
            <a:xfrm flipH="1">
              <a:off x="11468100" y="762000"/>
              <a:ext cx="723900" cy="0"/>
            </a:xfrm>
            <a:prstGeom prst="line">
              <a:avLst/>
            </a:prstGeom>
            <a:ln w="9525">
              <a:solidFill>
                <a:srgbClr val="C1C1C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椭圆 6"/>
            <p:cNvSpPr/>
            <p:nvPr/>
          </p:nvSpPr>
          <p:spPr>
            <a:xfrm>
              <a:off x="10046195" y="558165"/>
              <a:ext cx="45719" cy="45719"/>
            </a:xfrm>
            <a:prstGeom prst="ellipse">
              <a:avLst/>
            </a:prstGeom>
            <a:solidFill>
              <a:srgbClr val="C1C1C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11445240" y="739140"/>
              <a:ext cx="45719" cy="45719"/>
            </a:xfrm>
            <a:prstGeom prst="ellipse">
              <a:avLst/>
            </a:prstGeom>
            <a:solidFill>
              <a:srgbClr val="C1C1C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1014266" y="470208"/>
            <a:ext cx="1787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模型的不足</a:t>
            </a:r>
            <a:endParaRPr lang="en-US" altLang="zh-CN" sz="24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A98E1DE-4FDC-4370-B0C0-05DAD8213626}"/>
              </a:ext>
            </a:extLst>
          </p:cNvPr>
          <p:cNvSpPr txBox="1"/>
          <p:nvPr/>
        </p:nvSpPr>
        <p:spPr>
          <a:xfrm>
            <a:off x="1181505" y="1682376"/>
            <a:ext cx="9052561" cy="8811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/>
              <a:t>1</a:t>
            </a:r>
            <a:r>
              <a:rPr lang="zh-CN" altLang="en-US" dirty="0"/>
              <a:t>）模拟所需的参数较多，难以调试出符合实际的参数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2</a:t>
            </a:r>
            <a:r>
              <a:rPr lang="zh-CN" altLang="en-US" dirty="0"/>
              <a:t>）当网络十分大的时候，模拟所需的时间很长</a:t>
            </a:r>
          </a:p>
        </p:txBody>
      </p:sp>
    </p:spTree>
    <p:extLst>
      <p:ext uri="{BB962C8B-B14F-4D97-AF65-F5344CB8AC3E}">
        <p14:creationId xmlns:p14="http://schemas.microsoft.com/office/powerpoint/2010/main" val="2167962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178005" y="1831980"/>
            <a:ext cx="3136082" cy="3194041"/>
            <a:chOff x="1178005" y="1831980"/>
            <a:chExt cx="3136082" cy="3194041"/>
          </a:xfrm>
        </p:grpSpPr>
        <p:sp>
          <p:nvSpPr>
            <p:cNvPr id="7" name="弧形 6"/>
            <p:cNvSpPr/>
            <p:nvPr/>
          </p:nvSpPr>
          <p:spPr>
            <a:xfrm>
              <a:off x="1178005" y="1845727"/>
              <a:ext cx="3136082" cy="3166334"/>
            </a:xfrm>
            <a:prstGeom prst="arc">
              <a:avLst>
                <a:gd name="adj1" fmla="val 5368489"/>
                <a:gd name="adj2" fmla="val 16261056"/>
              </a:avLst>
            </a:prstGeom>
            <a:noFill/>
            <a:ln>
              <a:solidFill>
                <a:srgbClr val="C1C1C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17"/>
            <p:cNvSpPr/>
            <p:nvPr/>
          </p:nvSpPr>
          <p:spPr>
            <a:xfrm>
              <a:off x="2761899" y="1831980"/>
              <a:ext cx="33276" cy="33276"/>
            </a:xfrm>
            <a:prstGeom prst="ellipse">
              <a:avLst/>
            </a:prstGeom>
            <a:solidFill>
              <a:srgbClr val="C1C1C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椭圆 20"/>
            <p:cNvSpPr/>
            <p:nvPr/>
          </p:nvSpPr>
          <p:spPr>
            <a:xfrm>
              <a:off x="2741216" y="4992745"/>
              <a:ext cx="33276" cy="33276"/>
            </a:xfrm>
            <a:prstGeom prst="ellipse">
              <a:avLst/>
            </a:prstGeom>
            <a:solidFill>
              <a:srgbClr val="C1C1C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1845791" y="2141519"/>
            <a:ext cx="2468295" cy="2628529"/>
            <a:chOff x="1845791" y="2141519"/>
            <a:chExt cx="2468295" cy="2628529"/>
          </a:xfrm>
        </p:grpSpPr>
        <p:sp>
          <p:nvSpPr>
            <p:cNvPr id="8" name="弧形 7"/>
            <p:cNvSpPr/>
            <p:nvPr/>
          </p:nvSpPr>
          <p:spPr>
            <a:xfrm>
              <a:off x="1845791" y="2141519"/>
              <a:ext cx="2468295" cy="2628529"/>
            </a:xfrm>
            <a:prstGeom prst="arc">
              <a:avLst>
                <a:gd name="adj1" fmla="val 20643614"/>
                <a:gd name="adj2" fmla="val 3170841"/>
              </a:avLst>
            </a:prstGeom>
            <a:ln>
              <a:solidFill>
                <a:srgbClr val="DDDEE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椭圆 21"/>
            <p:cNvSpPr/>
            <p:nvPr/>
          </p:nvSpPr>
          <p:spPr>
            <a:xfrm>
              <a:off x="3834625" y="4459742"/>
              <a:ext cx="33276" cy="33276"/>
            </a:xfrm>
            <a:prstGeom prst="ellipse">
              <a:avLst/>
            </a:prstGeom>
            <a:solidFill>
              <a:srgbClr val="C1C1C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" name="椭圆 3"/>
          <p:cNvSpPr/>
          <p:nvPr/>
        </p:nvSpPr>
        <p:spPr>
          <a:xfrm>
            <a:off x="1845793" y="2436052"/>
            <a:ext cx="1895666" cy="1895667"/>
          </a:xfrm>
          <a:prstGeom prst="ellipse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1737022" y="2327281"/>
            <a:ext cx="2113208" cy="2113209"/>
          </a:xfrm>
          <a:prstGeom prst="ellipse">
            <a:avLst/>
          </a:prstGeom>
          <a:noFill/>
          <a:ln w="12700" cap="flat" cmpd="sng" algn="ctr">
            <a:solidFill>
              <a:srgbClr val="DDDEE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1956983" y="3036202"/>
            <a:ext cx="1687463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>
                    <a:lumMod val="9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目录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1571814" y="2126600"/>
            <a:ext cx="2459926" cy="2511820"/>
            <a:chOff x="1571814" y="2126600"/>
            <a:chExt cx="2459926" cy="2511820"/>
          </a:xfrm>
        </p:grpSpPr>
        <p:sp>
          <p:nvSpPr>
            <p:cNvPr id="5" name="弧形 4"/>
            <p:cNvSpPr/>
            <p:nvPr/>
          </p:nvSpPr>
          <p:spPr>
            <a:xfrm>
              <a:off x="1571814" y="2141519"/>
              <a:ext cx="2459926" cy="2496901"/>
            </a:xfrm>
            <a:prstGeom prst="arc">
              <a:avLst>
                <a:gd name="adj1" fmla="val 16135557"/>
                <a:gd name="adj2" fmla="val 8938577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/>
          </p:nvSpPr>
          <p:spPr>
            <a:xfrm>
              <a:off x="2761899" y="2126600"/>
              <a:ext cx="33276" cy="33276"/>
            </a:xfrm>
            <a:prstGeom prst="ellipse">
              <a:avLst/>
            </a:prstGeom>
            <a:solidFill>
              <a:schemeClr val="tx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椭圆 19"/>
            <p:cNvSpPr/>
            <p:nvPr/>
          </p:nvSpPr>
          <p:spPr>
            <a:xfrm>
              <a:off x="1726143" y="4007806"/>
              <a:ext cx="33276" cy="33276"/>
            </a:xfrm>
            <a:prstGeom prst="ellipse">
              <a:avLst/>
            </a:prstGeom>
            <a:solidFill>
              <a:schemeClr val="tx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4" name="弧形 23"/>
          <p:cNvSpPr/>
          <p:nvPr/>
        </p:nvSpPr>
        <p:spPr>
          <a:xfrm>
            <a:off x="-2152357" y="-930442"/>
            <a:ext cx="8344611" cy="8678779"/>
          </a:xfrm>
          <a:prstGeom prst="arc">
            <a:avLst>
              <a:gd name="adj1" fmla="val 18427511"/>
              <a:gd name="adj2" fmla="val 3189909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文本框 28"/>
          <p:cNvSpPr txBox="1"/>
          <p:nvPr/>
        </p:nvSpPr>
        <p:spPr>
          <a:xfrm>
            <a:off x="4572000" y="1290247"/>
            <a:ext cx="10214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+mn-ea"/>
              </a:rPr>
              <a:t>Part 01</a:t>
            </a:r>
            <a:endParaRPr lang="zh-CN" altLang="en-US" b="1" dirty="0">
              <a:latin typeface="+mn-ea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4931924" y="2545789"/>
            <a:ext cx="10214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+mn-ea"/>
              </a:rPr>
              <a:t>Part 02</a:t>
            </a:r>
            <a:endParaRPr lang="zh-CN" altLang="en-US" b="1" dirty="0">
              <a:latin typeface="+mn-ea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5009745" y="3778714"/>
            <a:ext cx="933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+mn-ea"/>
              </a:rPr>
              <a:t>Part 03</a:t>
            </a:r>
            <a:endParaRPr lang="zh-CN" altLang="en-US" b="1" dirty="0">
              <a:latin typeface="+mn-ea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4688733" y="5040823"/>
            <a:ext cx="933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+mn-ea"/>
              </a:rPr>
              <a:t>Part 04</a:t>
            </a:r>
            <a:endParaRPr lang="zh-CN" altLang="en-US" b="1" dirty="0">
              <a:latin typeface="+mn-ea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6417499" y="2546858"/>
            <a:ext cx="20817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传统SEIR模拟结果</a:t>
            </a:r>
          </a:p>
        </p:txBody>
      </p:sp>
      <p:sp>
        <p:nvSpPr>
          <p:cNvPr id="34" name="文本框 33"/>
          <p:cNvSpPr txBox="1"/>
          <p:nvPr/>
        </p:nvSpPr>
        <p:spPr>
          <a:xfrm>
            <a:off x="6080760" y="1291638"/>
            <a:ext cx="20817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对象与方法</a:t>
            </a:r>
            <a:endParaRPr lang="zh-CN" altLang="en-US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6417310" y="3796030"/>
            <a:ext cx="38493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基于复杂网络的SEIR模拟结果</a:t>
            </a:r>
          </a:p>
        </p:txBody>
      </p:sp>
      <p:sp>
        <p:nvSpPr>
          <p:cNvPr id="36" name="文本框 35"/>
          <p:cNvSpPr txBox="1"/>
          <p:nvPr/>
        </p:nvSpPr>
        <p:spPr>
          <a:xfrm>
            <a:off x="6223716" y="5058980"/>
            <a:ext cx="20817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总结</a:t>
            </a:r>
          </a:p>
        </p:txBody>
      </p:sp>
      <p:grpSp>
        <p:nvGrpSpPr>
          <p:cNvPr id="23" name="组合 22"/>
          <p:cNvGrpSpPr/>
          <p:nvPr/>
        </p:nvGrpSpPr>
        <p:grpSpPr>
          <a:xfrm>
            <a:off x="5516850" y="1264594"/>
            <a:ext cx="377454" cy="377454"/>
            <a:chOff x="5516850" y="1264594"/>
            <a:chExt cx="377454" cy="377454"/>
          </a:xfrm>
        </p:grpSpPr>
        <p:sp>
          <p:nvSpPr>
            <p:cNvPr id="26" name="椭圆 25"/>
            <p:cNvSpPr/>
            <p:nvPr/>
          </p:nvSpPr>
          <p:spPr>
            <a:xfrm>
              <a:off x="5516850" y="1264594"/>
              <a:ext cx="377454" cy="377454"/>
            </a:xfrm>
            <a:prstGeom prst="ellipse">
              <a:avLst/>
            </a:prstGeom>
            <a:solidFill>
              <a:schemeClr val="tx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attachment-sign_14195"/>
            <p:cNvSpPr>
              <a:spLocks noChangeAspect="1"/>
            </p:cNvSpPr>
            <p:nvPr/>
          </p:nvSpPr>
          <p:spPr bwMode="auto">
            <a:xfrm>
              <a:off x="5653513" y="1350434"/>
              <a:ext cx="118417" cy="217099"/>
            </a:xfrm>
            <a:custGeom>
              <a:avLst/>
              <a:gdLst>
                <a:gd name="T0" fmla="*/ 128 w 140"/>
                <a:gd name="T1" fmla="*/ 125 h 256"/>
                <a:gd name="T2" fmla="*/ 118 w 140"/>
                <a:gd name="T3" fmla="*/ 137 h 256"/>
                <a:gd name="T4" fmla="*/ 117 w 140"/>
                <a:gd name="T5" fmla="*/ 171 h 256"/>
                <a:gd name="T6" fmla="*/ 111 w 140"/>
                <a:gd name="T7" fmla="*/ 211 h 256"/>
                <a:gd name="T8" fmla="*/ 70 w 140"/>
                <a:gd name="T9" fmla="*/ 234 h 256"/>
                <a:gd name="T10" fmla="*/ 22 w 140"/>
                <a:gd name="T11" fmla="*/ 186 h 256"/>
                <a:gd name="T12" fmla="*/ 22 w 140"/>
                <a:gd name="T13" fmla="*/ 49 h 256"/>
                <a:gd name="T14" fmla="*/ 49 w 140"/>
                <a:gd name="T15" fmla="*/ 22 h 256"/>
                <a:gd name="T16" fmla="*/ 76 w 140"/>
                <a:gd name="T17" fmla="*/ 49 h 256"/>
                <a:gd name="T18" fmla="*/ 76 w 140"/>
                <a:gd name="T19" fmla="*/ 186 h 256"/>
                <a:gd name="T20" fmla="*/ 68 w 140"/>
                <a:gd name="T21" fmla="*/ 194 h 256"/>
                <a:gd name="T22" fmla="*/ 60 w 140"/>
                <a:gd name="T23" fmla="*/ 186 h 256"/>
                <a:gd name="T24" fmla="*/ 60 w 140"/>
                <a:gd name="T25" fmla="*/ 83 h 256"/>
                <a:gd name="T26" fmla="*/ 49 w 140"/>
                <a:gd name="T27" fmla="*/ 72 h 256"/>
                <a:gd name="T28" fmla="*/ 38 w 140"/>
                <a:gd name="T29" fmla="*/ 83 h 256"/>
                <a:gd name="T30" fmla="*/ 38 w 140"/>
                <a:gd name="T31" fmla="*/ 186 h 256"/>
                <a:gd name="T32" fmla="*/ 38 w 140"/>
                <a:gd name="T33" fmla="*/ 187 h 256"/>
                <a:gd name="T34" fmla="*/ 68 w 140"/>
                <a:gd name="T35" fmla="*/ 215 h 256"/>
                <a:gd name="T36" fmla="*/ 90 w 140"/>
                <a:gd name="T37" fmla="*/ 205 h 256"/>
                <a:gd name="T38" fmla="*/ 98 w 140"/>
                <a:gd name="T39" fmla="*/ 166 h 256"/>
                <a:gd name="T40" fmla="*/ 98 w 140"/>
                <a:gd name="T41" fmla="*/ 64 h 256"/>
                <a:gd name="T42" fmla="*/ 98 w 140"/>
                <a:gd name="T43" fmla="*/ 43 h 256"/>
                <a:gd name="T44" fmla="*/ 91 w 140"/>
                <a:gd name="T45" fmla="*/ 24 h 256"/>
                <a:gd name="T46" fmla="*/ 49 w 140"/>
                <a:gd name="T47" fmla="*/ 0 h 256"/>
                <a:gd name="T48" fmla="*/ 7 w 140"/>
                <a:gd name="T49" fmla="*/ 24 h 256"/>
                <a:gd name="T50" fmla="*/ 1 w 140"/>
                <a:gd name="T51" fmla="*/ 43 h 256"/>
                <a:gd name="T52" fmla="*/ 0 w 140"/>
                <a:gd name="T53" fmla="*/ 64 h 256"/>
                <a:gd name="T54" fmla="*/ 0 w 140"/>
                <a:gd name="T55" fmla="*/ 186 h 256"/>
                <a:gd name="T56" fmla="*/ 70 w 140"/>
                <a:gd name="T57" fmla="*/ 256 h 256"/>
                <a:gd name="T58" fmla="*/ 140 w 140"/>
                <a:gd name="T59" fmla="*/ 186 h 256"/>
                <a:gd name="T60" fmla="*/ 139 w 140"/>
                <a:gd name="T61" fmla="*/ 137 h 256"/>
                <a:gd name="T62" fmla="*/ 128 w 140"/>
                <a:gd name="T63" fmla="*/ 125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40" h="256">
                  <a:moveTo>
                    <a:pt x="128" y="125"/>
                  </a:moveTo>
                  <a:cubicBezTo>
                    <a:pt x="122" y="125"/>
                    <a:pt x="118" y="131"/>
                    <a:pt x="118" y="137"/>
                  </a:cubicBezTo>
                  <a:cubicBezTo>
                    <a:pt x="118" y="137"/>
                    <a:pt x="117" y="155"/>
                    <a:pt x="117" y="171"/>
                  </a:cubicBezTo>
                  <a:cubicBezTo>
                    <a:pt x="117" y="182"/>
                    <a:pt x="117" y="202"/>
                    <a:pt x="111" y="211"/>
                  </a:cubicBezTo>
                  <a:cubicBezTo>
                    <a:pt x="102" y="225"/>
                    <a:pt x="87" y="234"/>
                    <a:pt x="70" y="234"/>
                  </a:cubicBezTo>
                  <a:cubicBezTo>
                    <a:pt x="44" y="234"/>
                    <a:pt x="22" y="213"/>
                    <a:pt x="22" y="186"/>
                  </a:cubicBezTo>
                  <a:cubicBezTo>
                    <a:pt x="22" y="49"/>
                    <a:pt x="22" y="49"/>
                    <a:pt x="22" y="49"/>
                  </a:cubicBezTo>
                  <a:cubicBezTo>
                    <a:pt x="22" y="34"/>
                    <a:pt x="34" y="22"/>
                    <a:pt x="49" y="22"/>
                  </a:cubicBezTo>
                  <a:cubicBezTo>
                    <a:pt x="64" y="22"/>
                    <a:pt x="76" y="34"/>
                    <a:pt x="76" y="49"/>
                  </a:cubicBezTo>
                  <a:cubicBezTo>
                    <a:pt x="76" y="186"/>
                    <a:pt x="76" y="186"/>
                    <a:pt x="76" y="186"/>
                  </a:cubicBezTo>
                  <a:cubicBezTo>
                    <a:pt x="76" y="190"/>
                    <a:pt x="73" y="194"/>
                    <a:pt x="68" y="194"/>
                  </a:cubicBezTo>
                  <a:cubicBezTo>
                    <a:pt x="64" y="194"/>
                    <a:pt x="60" y="190"/>
                    <a:pt x="60" y="186"/>
                  </a:cubicBezTo>
                  <a:cubicBezTo>
                    <a:pt x="60" y="83"/>
                    <a:pt x="60" y="83"/>
                    <a:pt x="60" y="83"/>
                  </a:cubicBezTo>
                  <a:cubicBezTo>
                    <a:pt x="60" y="77"/>
                    <a:pt x="55" y="72"/>
                    <a:pt x="49" y="72"/>
                  </a:cubicBezTo>
                  <a:cubicBezTo>
                    <a:pt x="43" y="72"/>
                    <a:pt x="38" y="77"/>
                    <a:pt x="38" y="83"/>
                  </a:cubicBezTo>
                  <a:cubicBezTo>
                    <a:pt x="38" y="186"/>
                    <a:pt x="38" y="186"/>
                    <a:pt x="38" y="186"/>
                  </a:cubicBezTo>
                  <a:cubicBezTo>
                    <a:pt x="38" y="187"/>
                    <a:pt x="38" y="187"/>
                    <a:pt x="38" y="187"/>
                  </a:cubicBezTo>
                  <a:cubicBezTo>
                    <a:pt x="39" y="203"/>
                    <a:pt x="52" y="215"/>
                    <a:pt x="68" y="215"/>
                  </a:cubicBezTo>
                  <a:cubicBezTo>
                    <a:pt x="77" y="215"/>
                    <a:pt x="85" y="211"/>
                    <a:pt x="90" y="205"/>
                  </a:cubicBezTo>
                  <a:cubicBezTo>
                    <a:pt x="98" y="197"/>
                    <a:pt x="98" y="177"/>
                    <a:pt x="98" y="166"/>
                  </a:cubicBezTo>
                  <a:cubicBezTo>
                    <a:pt x="98" y="138"/>
                    <a:pt x="98" y="91"/>
                    <a:pt x="98" y="64"/>
                  </a:cubicBezTo>
                  <a:cubicBezTo>
                    <a:pt x="98" y="53"/>
                    <a:pt x="98" y="43"/>
                    <a:pt x="98" y="43"/>
                  </a:cubicBezTo>
                  <a:cubicBezTo>
                    <a:pt x="98" y="43"/>
                    <a:pt x="97" y="33"/>
                    <a:pt x="91" y="24"/>
                  </a:cubicBezTo>
                  <a:cubicBezTo>
                    <a:pt x="82" y="9"/>
                    <a:pt x="67" y="0"/>
                    <a:pt x="49" y="0"/>
                  </a:cubicBezTo>
                  <a:cubicBezTo>
                    <a:pt x="31" y="0"/>
                    <a:pt x="16" y="9"/>
                    <a:pt x="7" y="24"/>
                  </a:cubicBezTo>
                  <a:cubicBezTo>
                    <a:pt x="1" y="33"/>
                    <a:pt x="1" y="43"/>
                    <a:pt x="1" y="43"/>
                  </a:cubicBezTo>
                  <a:cubicBezTo>
                    <a:pt x="1" y="43"/>
                    <a:pt x="0" y="53"/>
                    <a:pt x="0" y="64"/>
                  </a:cubicBezTo>
                  <a:cubicBezTo>
                    <a:pt x="0" y="186"/>
                    <a:pt x="0" y="186"/>
                    <a:pt x="0" y="186"/>
                  </a:cubicBezTo>
                  <a:cubicBezTo>
                    <a:pt x="0" y="225"/>
                    <a:pt x="32" y="256"/>
                    <a:pt x="70" y="256"/>
                  </a:cubicBezTo>
                  <a:cubicBezTo>
                    <a:pt x="108" y="256"/>
                    <a:pt x="140" y="225"/>
                    <a:pt x="140" y="186"/>
                  </a:cubicBezTo>
                  <a:cubicBezTo>
                    <a:pt x="139" y="137"/>
                    <a:pt x="139" y="137"/>
                    <a:pt x="139" y="137"/>
                  </a:cubicBezTo>
                  <a:cubicBezTo>
                    <a:pt x="139" y="131"/>
                    <a:pt x="134" y="125"/>
                    <a:pt x="128" y="125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</p:sp>
      </p:grpSp>
      <p:grpSp>
        <p:nvGrpSpPr>
          <p:cNvPr id="45" name="组合 44"/>
          <p:cNvGrpSpPr/>
          <p:nvPr/>
        </p:nvGrpSpPr>
        <p:grpSpPr>
          <a:xfrm>
            <a:off x="5926729" y="2525949"/>
            <a:ext cx="377454" cy="377454"/>
            <a:chOff x="5926729" y="2525949"/>
            <a:chExt cx="377454" cy="377454"/>
          </a:xfrm>
        </p:grpSpPr>
        <p:sp>
          <p:nvSpPr>
            <p:cNvPr id="25" name="椭圆 24"/>
            <p:cNvSpPr/>
            <p:nvPr/>
          </p:nvSpPr>
          <p:spPr>
            <a:xfrm>
              <a:off x="5926729" y="2525949"/>
              <a:ext cx="377454" cy="377454"/>
            </a:xfrm>
            <a:prstGeom prst="ellipse">
              <a:avLst/>
            </a:prstGeom>
            <a:solidFill>
              <a:schemeClr val="tx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antique-temple_15340"/>
            <p:cNvSpPr>
              <a:spLocks noChangeAspect="1"/>
            </p:cNvSpPr>
            <p:nvPr/>
          </p:nvSpPr>
          <p:spPr bwMode="auto">
            <a:xfrm>
              <a:off x="6016634" y="2628779"/>
              <a:ext cx="196722" cy="171793"/>
            </a:xfrm>
            <a:custGeom>
              <a:avLst/>
              <a:gdLst>
                <a:gd name="connsiteX0" fmla="*/ 187191 w 331850"/>
                <a:gd name="connsiteY0" fmla="*/ 75485 h 289797"/>
                <a:gd name="connsiteX1" fmla="*/ 189878 w 331850"/>
                <a:gd name="connsiteY1" fmla="*/ 82100 h 289797"/>
                <a:gd name="connsiteX2" fmla="*/ 189878 w 331850"/>
                <a:gd name="connsiteY2" fmla="*/ 242173 h 289797"/>
                <a:gd name="connsiteX3" fmla="*/ 238236 w 331850"/>
                <a:gd name="connsiteY3" fmla="*/ 242173 h 289797"/>
                <a:gd name="connsiteX4" fmla="*/ 238236 w 331850"/>
                <a:gd name="connsiteY4" fmla="*/ 82100 h 289797"/>
                <a:gd name="connsiteX5" fmla="*/ 239579 w 331850"/>
                <a:gd name="connsiteY5" fmla="*/ 75485 h 289797"/>
                <a:gd name="connsiteX6" fmla="*/ 187191 w 331850"/>
                <a:gd name="connsiteY6" fmla="*/ 75485 h 289797"/>
                <a:gd name="connsiteX7" fmla="*/ 93528 w 331850"/>
                <a:gd name="connsiteY7" fmla="*/ 75485 h 289797"/>
                <a:gd name="connsiteX8" fmla="*/ 94830 w 331850"/>
                <a:gd name="connsiteY8" fmla="*/ 82100 h 289797"/>
                <a:gd name="connsiteX9" fmla="*/ 94830 w 331850"/>
                <a:gd name="connsiteY9" fmla="*/ 242173 h 289797"/>
                <a:gd name="connsiteX10" fmla="*/ 143025 w 331850"/>
                <a:gd name="connsiteY10" fmla="*/ 242173 h 289797"/>
                <a:gd name="connsiteX11" fmla="*/ 143025 w 331850"/>
                <a:gd name="connsiteY11" fmla="*/ 82100 h 289797"/>
                <a:gd name="connsiteX12" fmla="*/ 144328 w 331850"/>
                <a:gd name="connsiteY12" fmla="*/ 75485 h 289797"/>
                <a:gd name="connsiteX13" fmla="*/ 93528 w 331850"/>
                <a:gd name="connsiteY13" fmla="*/ 75485 h 289797"/>
                <a:gd name="connsiteX14" fmla="*/ 165925 w 331850"/>
                <a:gd name="connsiteY14" fmla="*/ 0 h 289797"/>
                <a:gd name="connsiteX15" fmla="*/ 217975 w 331850"/>
                <a:gd name="connsiteY15" fmla="*/ 6907 h 289797"/>
                <a:gd name="connsiteX16" fmla="*/ 311831 w 331850"/>
                <a:gd name="connsiteY16" fmla="*/ 59538 h 289797"/>
                <a:gd name="connsiteX17" fmla="*/ 309187 w 331850"/>
                <a:gd name="connsiteY17" fmla="*/ 76643 h 289797"/>
                <a:gd name="connsiteX18" fmla="*/ 284071 w 331850"/>
                <a:gd name="connsiteY18" fmla="*/ 76643 h 289797"/>
                <a:gd name="connsiteX19" fmla="*/ 285393 w 331850"/>
                <a:gd name="connsiteY19" fmla="*/ 83222 h 289797"/>
                <a:gd name="connsiteX20" fmla="*/ 285393 w 331850"/>
                <a:gd name="connsiteY20" fmla="*/ 242429 h 289797"/>
                <a:gd name="connsiteX21" fmla="*/ 303900 w 331850"/>
                <a:gd name="connsiteY21" fmla="*/ 242429 h 289797"/>
                <a:gd name="connsiteX22" fmla="*/ 327694 w 331850"/>
                <a:gd name="connsiteY22" fmla="*/ 266113 h 289797"/>
                <a:gd name="connsiteX23" fmla="*/ 303900 w 331850"/>
                <a:gd name="connsiteY23" fmla="*/ 289797 h 289797"/>
                <a:gd name="connsiteX24" fmla="*/ 27619 w 331850"/>
                <a:gd name="connsiteY24" fmla="*/ 289797 h 289797"/>
                <a:gd name="connsiteX25" fmla="*/ 3825 w 331850"/>
                <a:gd name="connsiteY25" fmla="*/ 266113 h 289797"/>
                <a:gd name="connsiteX26" fmla="*/ 27619 w 331850"/>
                <a:gd name="connsiteY26" fmla="*/ 242429 h 289797"/>
                <a:gd name="connsiteX27" fmla="*/ 46126 w 331850"/>
                <a:gd name="connsiteY27" fmla="*/ 242429 h 289797"/>
                <a:gd name="connsiteX28" fmla="*/ 46126 w 331850"/>
                <a:gd name="connsiteY28" fmla="*/ 83222 h 289797"/>
                <a:gd name="connsiteX29" fmla="*/ 48770 w 331850"/>
                <a:gd name="connsiteY29" fmla="*/ 76643 h 289797"/>
                <a:gd name="connsiteX30" fmla="*/ 23654 w 331850"/>
                <a:gd name="connsiteY30" fmla="*/ 76643 h 289797"/>
                <a:gd name="connsiteX31" fmla="*/ 21010 w 331850"/>
                <a:gd name="connsiteY31" fmla="*/ 59538 h 289797"/>
                <a:gd name="connsiteX32" fmla="*/ 114866 w 331850"/>
                <a:gd name="connsiteY32" fmla="*/ 6907 h 289797"/>
                <a:gd name="connsiteX33" fmla="*/ 165925 w 331850"/>
                <a:gd name="connsiteY33" fmla="*/ 0 h 289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331850" h="289797">
                  <a:moveTo>
                    <a:pt x="187191" y="75485"/>
                  </a:moveTo>
                  <a:cubicBezTo>
                    <a:pt x="188535" y="76808"/>
                    <a:pt x="189878" y="79454"/>
                    <a:pt x="189878" y="82100"/>
                  </a:cubicBezTo>
                  <a:cubicBezTo>
                    <a:pt x="189878" y="82100"/>
                    <a:pt x="189878" y="82100"/>
                    <a:pt x="189878" y="242173"/>
                  </a:cubicBezTo>
                  <a:cubicBezTo>
                    <a:pt x="189878" y="242173"/>
                    <a:pt x="189878" y="242173"/>
                    <a:pt x="238236" y="242173"/>
                  </a:cubicBezTo>
                  <a:cubicBezTo>
                    <a:pt x="238236" y="242173"/>
                    <a:pt x="238236" y="242173"/>
                    <a:pt x="238236" y="82100"/>
                  </a:cubicBezTo>
                  <a:cubicBezTo>
                    <a:pt x="238236" y="79454"/>
                    <a:pt x="239579" y="76808"/>
                    <a:pt x="239579" y="75485"/>
                  </a:cubicBezTo>
                  <a:cubicBezTo>
                    <a:pt x="239579" y="75485"/>
                    <a:pt x="239579" y="75485"/>
                    <a:pt x="187191" y="75485"/>
                  </a:cubicBezTo>
                  <a:close/>
                  <a:moveTo>
                    <a:pt x="93528" y="75485"/>
                  </a:moveTo>
                  <a:cubicBezTo>
                    <a:pt x="94830" y="76808"/>
                    <a:pt x="94830" y="79454"/>
                    <a:pt x="94830" y="82100"/>
                  </a:cubicBezTo>
                  <a:cubicBezTo>
                    <a:pt x="94830" y="82100"/>
                    <a:pt x="94830" y="82100"/>
                    <a:pt x="94830" y="242173"/>
                  </a:cubicBezTo>
                  <a:cubicBezTo>
                    <a:pt x="94830" y="242173"/>
                    <a:pt x="94830" y="242173"/>
                    <a:pt x="143025" y="242173"/>
                  </a:cubicBezTo>
                  <a:lnTo>
                    <a:pt x="143025" y="82100"/>
                  </a:lnTo>
                  <a:cubicBezTo>
                    <a:pt x="143025" y="79454"/>
                    <a:pt x="143025" y="76808"/>
                    <a:pt x="144328" y="75485"/>
                  </a:cubicBezTo>
                  <a:cubicBezTo>
                    <a:pt x="144328" y="75485"/>
                    <a:pt x="144328" y="75485"/>
                    <a:pt x="93528" y="75485"/>
                  </a:cubicBezTo>
                  <a:close/>
                  <a:moveTo>
                    <a:pt x="165925" y="0"/>
                  </a:moveTo>
                  <a:cubicBezTo>
                    <a:pt x="184597" y="0"/>
                    <a:pt x="203434" y="2302"/>
                    <a:pt x="217975" y="6907"/>
                  </a:cubicBezTo>
                  <a:cubicBezTo>
                    <a:pt x="217975" y="6907"/>
                    <a:pt x="217975" y="6907"/>
                    <a:pt x="311831" y="59538"/>
                  </a:cubicBezTo>
                  <a:cubicBezTo>
                    <a:pt x="339591" y="68748"/>
                    <a:pt x="338269" y="76643"/>
                    <a:pt x="309187" y="76643"/>
                  </a:cubicBezTo>
                  <a:lnTo>
                    <a:pt x="284071" y="76643"/>
                  </a:lnTo>
                  <a:cubicBezTo>
                    <a:pt x="284071" y="77959"/>
                    <a:pt x="285393" y="80590"/>
                    <a:pt x="285393" y="83222"/>
                  </a:cubicBezTo>
                  <a:cubicBezTo>
                    <a:pt x="285393" y="83222"/>
                    <a:pt x="285393" y="83222"/>
                    <a:pt x="285393" y="242429"/>
                  </a:cubicBezTo>
                  <a:cubicBezTo>
                    <a:pt x="285393" y="242429"/>
                    <a:pt x="285393" y="242429"/>
                    <a:pt x="303900" y="242429"/>
                  </a:cubicBezTo>
                  <a:cubicBezTo>
                    <a:pt x="317119" y="242429"/>
                    <a:pt x="327694" y="252956"/>
                    <a:pt x="327694" y="266113"/>
                  </a:cubicBezTo>
                  <a:cubicBezTo>
                    <a:pt x="327694" y="279271"/>
                    <a:pt x="317119" y="289797"/>
                    <a:pt x="303900" y="289797"/>
                  </a:cubicBezTo>
                  <a:cubicBezTo>
                    <a:pt x="303900" y="289797"/>
                    <a:pt x="303900" y="289797"/>
                    <a:pt x="27619" y="289797"/>
                  </a:cubicBezTo>
                  <a:cubicBezTo>
                    <a:pt x="14400" y="289797"/>
                    <a:pt x="3825" y="279271"/>
                    <a:pt x="3825" y="266113"/>
                  </a:cubicBezTo>
                  <a:cubicBezTo>
                    <a:pt x="3825" y="252956"/>
                    <a:pt x="14400" y="242429"/>
                    <a:pt x="27619" y="242429"/>
                  </a:cubicBezTo>
                  <a:cubicBezTo>
                    <a:pt x="27619" y="242429"/>
                    <a:pt x="27619" y="242429"/>
                    <a:pt x="46126" y="242429"/>
                  </a:cubicBezTo>
                  <a:cubicBezTo>
                    <a:pt x="46126" y="242429"/>
                    <a:pt x="46126" y="242429"/>
                    <a:pt x="46126" y="83222"/>
                  </a:cubicBezTo>
                  <a:cubicBezTo>
                    <a:pt x="46126" y="80590"/>
                    <a:pt x="47448" y="77959"/>
                    <a:pt x="48770" y="76643"/>
                  </a:cubicBezTo>
                  <a:cubicBezTo>
                    <a:pt x="48770" y="76643"/>
                    <a:pt x="48770" y="76643"/>
                    <a:pt x="23654" y="76643"/>
                  </a:cubicBezTo>
                  <a:cubicBezTo>
                    <a:pt x="-6750" y="76643"/>
                    <a:pt x="-8072" y="68748"/>
                    <a:pt x="21010" y="59538"/>
                  </a:cubicBezTo>
                  <a:cubicBezTo>
                    <a:pt x="21010" y="59538"/>
                    <a:pt x="21010" y="59538"/>
                    <a:pt x="114866" y="6907"/>
                  </a:cubicBezTo>
                  <a:cubicBezTo>
                    <a:pt x="128746" y="2302"/>
                    <a:pt x="147253" y="0"/>
                    <a:pt x="165925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</p:sp>
      </p:grpSp>
      <p:grpSp>
        <p:nvGrpSpPr>
          <p:cNvPr id="46" name="组合 45"/>
          <p:cNvGrpSpPr/>
          <p:nvPr/>
        </p:nvGrpSpPr>
        <p:grpSpPr>
          <a:xfrm>
            <a:off x="5965641" y="3787304"/>
            <a:ext cx="377454" cy="377454"/>
            <a:chOff x="5965641" y="3787304"/>
            <a:chExt cx="377454" cy="377454"/>
          </a:xfrm>
        </p:grpSpPr>
        <p:sp>
          <p:nvSpPr>
            <p:cNvPr id="27" name="椭圆 26"/>
            <p:cNvSpPr/>
            <p:nvPr/>
          </p:nvSpPr>
          <p:spPr>
            <a:xfrm>
              <a:off x="5965641" y="3787304"/>
              <a:ext cx="377454" cy="377454"/>
            </a:xfrm>
            <a:prstGeom prst="ellipse">
              <a:avLst/>
            </a:prstGeom>
            <a:solidFill>
              <a:schemeClr val="tx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location-sign_17736"/>
            <p:cNvSpPr>
              <a:spLocks noChangeAspect="1"/>
            </p:cNvSpPr>
            <p:nvPr/>
          </p:nvSpPr>
          <p:spPr bwMode="auto">
            <a:xfrm>
              <a:off x="6080682" y="3869950"/>
              <a:ext cx="142959" cy="206172"/>
            </a:xfrm>
            <a:custGeom>
              <a:avLst/>
              <a:gdLst>
                <a:gd name="connsiteX0" fmla="*/ 116681 w 233363"/>
                <a:gd name="connsiteY0" fmla="*/ 74613 h 336550"/>
                <a:gd name="connsiteX1" fmla="*/ 74612 w 233363"/>
                <a:gd name="connsiteY1" fmla="*/ 116682 h 336550"/>
                <a:gd name="connsiteX2" fmla="*/ 116681 w 233363"/>
                <a:gd name="connsiteY2" fmla="*/ 158751 h 336550"/>
                <a:gd name="connsiteX3" fmla="*/ 158750 w 233363"/>
                <a:gd name="connsiteY3" fmla="*/ 116682 h 336550"/>
                <a:gd name="connsiteX4" fmla="*/ 116681 w 233363"/>
                <a:gd name="connsiteY4" fmla="*/ 74613 h 336550"/>
                <a:gd name="connsiteX5" fmla="*/ 116682 w 233363"/>
                <a:gd name="connsiteY5" fmla="*/ 0 h 336550"/>
                <a:gd name="connsiteX6" fmla="*/ 233363 w 233363"/>
                <a:gd name="connsiteY6" fmla="*/ 117004 h 336550"/>
                <a:gd name="connsiteX7" fmla="*/ 123237 w 233363"/>
                <a:gd name="connsiteY7" fmla="*/ 329977 h 336550"/>
                <a:gd name="connsiteX8" fmla="*/ 119304 w 233363"/>
                <a:gd name="connsiteY8" fmla="*/ 335236 h 336550"/>
                <a:gd name="connsiteX9" fmla="*/ 116682 w 233363"/>
                <a:gd name="connsiteY9" fmla="*/ 336550 h 336550"/>
                <a:gd name="connsiteX10" fmla="*/ 114059 w 233363"/>
                <a:gd name="connsiteY10" fmla="*/ 335236 h 336550"/>
                <a:gd name="connsiteX11" fmla="*/ 110126 w 233363"/>
                <a:gd name="connsiteY11" fmla="*/ 329977 h 336550"/>
                <a:gd name="connsiteX12" fmla="*/ 0 w 233363"/>
                <a:gd name="connsiteY12" fmla="*/ 117004 h 336550"/>
                <a:gd name="connsiteX13" fmla="*/ 116682 w 233363"/>
                <a:gd name="connsiteY13" fmla="*/ 0 h 336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3363" h="336550">
                  <a:moveTo>
                    <a:pt x="116681" y="74613"/>
                  </a:moveTo>
                  <a:cubicBezTo>
                    <a:pt x="93447" y="74613"/>
                    <a:pt x="74612" y="93448"/>
                    <a:pt x="74612" y="116682"/>
                  </a:cubicBezTo>
                  <a:cubicBezTo>
                    <a:pt x="74612" y="139916"/>
                    <a:pt x="93447" y="158751"/>
                    <a:pt x="116681" y="158751"/>
                  </a:cubicBezTo>
                  <a:cubicBezTo>
                    <a:pt x="139915" y="158751"/>
                    <a:pt x="158750" y="139916"/>
                    <a:pt x="158750" y="116682"/>
                  </a:cubicBezTo>
                  <a:cubicBezTo>
                    <a:pt x="158750" y="93448"/>
                    <a:pt x="139915" y="74613"/>
                    <a:pt x="116681" y="74613"/>
                  </a:cubicBezTo>
                  <a:close/>
                  <a:moveTo>
                    <a:pt x="116682" y="0"/>
                  </a:moveTo>
                  <a:cubicBezTo>
                    <a:pt x="180922" y="0"/>
                    <a:pt x="233363" y="52586"/>
                    <a:pt x="233363" y="117004"/>
                  </a:cubicBezTo>
                  <a:cubicBezTo>
                    <a:pt x="233363" y="178792"/>
                    <a:pt x="127170" y="323404"/>
                    <a:pt x="123237" y="329977"/>
                  </a:cubicBezTo>
                  <a:cubicBezTo>
                    <a:pt x="123237" y="329977"/>
                    <a:pt x="123237" y="329977"/>
                    <a:pt x="119304" y="335236"/>
                  </a:cubicBezTo>
                  <a:cubicBezTo>
                    <a:pt x="117993" y="336550"/>
                    <a:pt x="117993" y="336550"/>
                    <a:pt x="116682" y="336550"/>
                  </a:cubicBezTo>
                  <a:cubicBezTo>
                    <a:pt x="115371" y="336550"/>
                    <a:pt x="115371" y="336550"/>
                    <a:pt x="114059" y="335236"/>
                  </a:cubicBezTo>
                  <a:cubicBezTo>
                    <a:pt x="114059" y="335236"/>
                    <a:pt x="114059" y="335236"/>
                    <a:pt x="110126" y="329977"/>
                  </a:cubicBezTo>
                  <a:cubicBezTo>
                    <a:pt x="106193" y="323404"/>
                    <a:pt x="0" y="178792"/>
                    <a:pt x="0" y="117004"/>
                  </a:cubicBezTo>
                  <a:cubicBezTo>
                    <a:pt x="0" y="52586"/>
                    <a:pt x="52441" y="0"/>
                    <a:pt x="116682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</p:sp>
      </p:grpSp>
      <p:grpSp>
        <p:nvGrpSpPr>
          <p:cNvPr id="47" name="组合 46"/>
          <p:cNvGrpSpPr/>
          <p:nvPr/>
        </p:nvGrpSpPr>
        <p:grpSpPr>
          <a:xfrm>
            <a:off x="5627099" y="5048660"/>
            <a:ext cx="377454" cy="377454"/>
            <a:chOff x="5627099" y="5048660"/>
            <a:chExt cx="377454" cy="377454"/>
          </a:xfrm>
        </p:grpSpPr>
        <p:sp>
          <p:nvSpPr>
            <p:cNvPr id="28" name="椭圆 27"/>
            <p:cNvSpPr/>
            <p:nvPr/>
          </p:nvSpPr>
          <p:spPr>
            <a:xfrm>
              <a:off x="5627099" y="5048660"/>
              <a:ext cx="377454" cy="377454"/>
            </a:xfrm>
            <a:prstGeom prst="ellipse">
              <a:avLst/>
            </a:prstGeom>
            <a:solidFill>
              <a:schemeClr val="tx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magnifier_14840"/>
            <p:cNvSpPr>
              <a:spLocks noChangeAspect="1"/>
            </p:cNvSpPr>
            <p:nvPr/>
          </p:nvSpPr>
          <p:spPr bwMode="auto">
            <a:xfrm>
              <a:off x="5732736" y="5146429"/>
              <a:ext cx="193760" cy="193009"/>
            </a:xfrm>
            <a:custGeom>
              <a:avLst/>
              <a:gdLst>
                <a:gd name="connsiteX0" fmla="*/ 119741 w 329001"/>
                <a:gd name="connsiteY0" fmla="*/ 60325 h 327726"/>
                <a:gd name="connsiteX1" fmla="*/ 78074 w 329001"/>
                <a:gd name="connsiteY1" fmla="*/ 77485 h 327726"/>
                <a:gd name="connsiteX2" fmla="*/ 61146 w 329001"/>
                <a:gd name="connsiteY2" fmla="*/ 119723 h 327726"/>
                <a:gd name="connsiteX3" fmla="*/ 78074 w 329001"/>
                <a:gd name="connsiteY3" fmla="*/ 160641 h 327726"/>
                <a:gd name="connsiteX4" fmla="*/ 119741 w 329001"/>
                <a:gd name="connsiteY4" fmla="*/ 177800 h 327726"/>
                <a:gd name="connsiteX5" fmla="*/ 160107 w 329001"/>
                <a:gd name="connsiteY5" fmla="*/ 160641 h 327726"/>
                <a:gd name="connsiteX6" fmla="*/ 177034 w 329001"/>
                <a:gd name="connsiteY6" fmla="*/ 119723 h 327726"/>
                <a:gd name="connsiteX7" fmla="*/ 160107 w 329001"/>
                <a:gd name="connsiteY7" fmla="*/ 77485 h 327726"/>
                <a:gd name="connsiteX8" fmla="*/ 119741 w 329001"/>
                <a:gd name="connsiteY8" fmla="*/ 60325 h 327726"/>
                <a:gd name="connsiteX9" fmla="*/ 120109 w 329001"/>
                <a:gd name="connsiteY9" fmla="*/ 0 h 327726"/>
                <a:gd name="connsiteX10" fmla="*/ 204581 w 329001"/>
                <a:gd name="connsiteY10" fmla="*/ 35548 h 327726"/>
                <a:gd name="connsiteX11" fmla="*/ 225699 w 329001"/>
                <a:gd name="connsiteY11" fmla="*/ 175111 h 327726"/>
                <a:gd name="connsiteX12" fmla="*/ 319410 w 329001"/>
                <a:gd name="connsiteY12" fmla="*/ 252791 h 327726"/>
                <a:gd name="connsiteX13" fmla="*/ 316771 w 329001"/>
                <a:gd name="connsiteY13" fmla="*/ 300189 h 327726"/>
                <a:gd name="connsiteX14" fmla="*/ 300932 w 329001"/>
                <a:gd name="connsiteY14" fmla="*/ 315989 h 327726"/>
                <a:gd name="connsiteX15" fmla="*/ 253417 w 329001"/>
                <a:gd name="connsiteY15" fmla="*/ 318622 h 327726"/>
                <a:gd name="connsiteX16" fmla="*/ 175544 w 329001"/>
                <a:gd name="connsiteY16" fmla="*/ 225142 h 327726"/>
                <a:gd name="connsiteX17" fmla="*/ 120109 w 329001"/>
                <a:gd name="connsiteY17" fmla="*/ 238308 h 327726"/>
                <a:gd name="connsiteX18" fmla="*/ 35636 w 329001"/>
                <a:gd name="connsiteY18" fmla="*/ 204076 h 327726"/>
                <a:gd name="connsiteX19" fmla="*/ 35636 w 329001"/>
                <a:gd name="connsiteY19" fmla="*/ 35548 h 327726"/>
                <a:gd name="connsiteX20" fmla="*/ 120109 w 329001"/>
                <a:gd name="connsiteY20" fmla="*/ 0 h 327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29001" h="327726">
                  <a:moveTo>
                    <a:pt x="119741" y="60325"/>
                  </a:moveTo>
                  <a:cubicBezTo>
                    <a:pt x="104116" y="60325"/>
                    <a:pt x="89793" y="66925"/>
                    <a:pt x="78074" y="77485"/>
                  </a:cubicBezTo>
                  <a:cubicBezTo>
                    <a:pt x="67657" y="89364"/>
                    <a:pt x="61146" y="103883"/>
                    <a:pt x="61146" y="119723"/>
                  </a:cubicBezTo>
                  <a:cubicBezTo>
                    <a:pt x="61146" y="135562"/>
                    <a:pt x="67657" y="150081"/>
                    <a:pt x="78074" y="160641"/>
                  </a:cubicBezTo>
                  <a:cubicBezTo>
                    <a:pt x="89793" y="171201"/>
                    <a:pt x="104116" y="177800"/>
                    <a:pt x="119741" y="177800"/>
                  </a:cubicBezTo>
                  <a:cubicBezTo>
                    <a:pt x="135367" y="177800"/>
                    <a:pt x="149690" y="171201"/>
                    <a:pt x="160107" y="160641"/>
                  </a:cubicBezTo>
                  <a:cubicBezTo>
                    <a:pt x="171826" y="150081"/>
                    <a:pt x="177034" y="135562"/>
                    <a:pt x="177034" y="119723"/>
                  </a:cubicBezTo>
                  <a:cubicBezTo>
                    <a:pt x="177034" y="103883"/>
                    <a:pt x="171826" y="89364"/>
                    <a:pt x="160107" y="77485"/>
                  </a:cubicBezTo>
                  <a:cubicBezTo>
                    <a:pt x="149690" y="66925"/>
                    <a:pt x="135367" y="60325"/>
                    <a:pt x="119741" y="60325"/>
                  </a:cubicBezTo>
                  <a:close/>
                  <a:moveTo>
                    <a:pt x="120109" y="0"/>
                  </a:moveTo>
                  <a:cubicBezTo>
                    <a:pt x="150466" y="0"/>
                    <a:pt x="180823" y="11849"/>
                    <a:pt x="204581" y="35548"/>
                  </a:cubicBezTo>
                  <a:cubicBezTo>
                    <a:pt x="242858" y="72414"/>
                    <a:pt x="249457" y="130346"/>
                    <a:pt x="225699" y="175111"/>
                  </a:cubicBezTo>
                  <a:cubicBezTo>
                    <a:pt x="225699" y="175111"/>
                    <a:pt x="225699" y="175111"/>
                    <a:pt x="319410" y="252791"/>
                  </a:cubicBezTo>
                  <a:cubicBezTo>
                    <a:pt x="332609" y="263324"/>
                    <a:pt x="332609" y="284390"/>
                    <a:pt x="316771" y="300189"/>
                  </a:cubicBezTo>
                  <a:cubicBezTo>
                    <a:pt x="316771" y="300189"/>
                    <a:pt x="316771" y="300189"/>
                    <a:pt x="300932" y="315989"/>
                  </a:cubicBezTo>
                  <a:cubicBezTo>
                    <a:pt x="285094" y="330472"/>
                    <a:pt x="265295" y="331788"/>
                    <a:pt x="253417" y="318622"/>
                  </a:cubicBezTo>
                  <a:cubicBezTo>
                    <a:pt x="253417" y="318622"/>
                    <a:pt x="253417" y="318622"/>
                    <a:pt x="175544" y="225142"/>
                  </a:cubicBezTo>
                  <a:cubicBezTo>
                    <a:pt x="158385" y="234358"/>
                    <a:pt x="139907" y="238308"/>
                    <a:pt x="120109" y="238308"/>
                  </a:cubicBezTo>
                  <a:cubicBezTo>
                    <a:pt x="89752" y="238308"/>
                    <a:pt x="58074" y="227775"/>
                    <a:pt x="35636" y="204076"/>
                  </a:cubicBezTo>
                  <a:cubicBezTo>
                    <a:pt x="-11879" y="156678"/>
                    <a:pt x="-11879" y="81631"/>
                    <a:pt x="35636" y="35548"/>
                  </a:cubicBezTo>
                  <a:cubicBezTo>
                    <a:pt x="58074" y="11849"/>
                    <a:pt x="89752" y="0"/>
                    <a:pt x="120109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</p:sp>
      </p:grpSp>
      <p:sp>
        <p:nvSpPr>
          <p:cNvPr id="9" name="椭圆 8"/>
          <p:cNvSpPr/>
          <p:nvPr/>
        </p:nvSpPr>
        <p:spPr>
          <a:xfrm>
            <a:off x="3243635" y="4462360"/>
            <a:ext cx="138494" cy="138494"/>
          </a:xfrm>
          <a:prstGeom prst="ellipse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3464451" y="4362588"/>
            <a:ext cx="80419" cy="80419"/>
          </a:xfrm>
          <a:prstGeom prst="ellipse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4214461" y="3036202"/>
            <a:ext cx="110651" cy="110651"/>
          </a:xfrm>
          <a:prstGeom prst="ellipse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1560790" y="4453635"/>
            <a:ext cx="125309" cy="137583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1714885" y="3468634"/>
            <a:ext cx="85432" cy="85432"/>
          </a:xfrm>
          <a:prstGeom prst="ellipse">
            <a:avLst/>
          </a:prstGeom>
          <a:solidFill>
            <a:srgbClr val="C1C1C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1454675" y="2327281"/>
            <a:ext cx="168204" cy="168204"/>
          </a:xfrm>
          <a:prstGeom prst="ellipse">
            <a:avLst/>
          </a:prstGeom>
          <a:solidFill>
            <a:srgbClr val="C1C1C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1727970" y="2174707"/>
            <a:ext cx="68110" cy="68110"/>
          </a:xfrm>
          <a:prstGeom prst="ellipse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0" presetClass="entr" presetSubtype="0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8" presetClass="entr" presetSubtype="12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8" presetClass="entr" presetSubtype="12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8" presetClass="entr" presetSubtype="3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8" presetClass="entr" presetSubtype="12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" presetClass="entr" presetSubtype="1" decel="10000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1" decel="10000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3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1" decel="10000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3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1" decel="10000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4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1" decel="10000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4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1" decel="10000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4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1" decel="10000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5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6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2" presetClass="entr" presetSubtype="2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2" presetClass="entr" presetSubtype="2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2" presetClass="entr" presetSubtype="2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2" presetClass="entr" presetSubtype="2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16" grpId="0"/>
      <p:bldP spid="24" grpId="0" animBg="1"/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Oval 42"/>
          <p:cNvSpPr/>
          <p:nvPr/>
        </p:nvSpPr>
        <p:spPr>
          <a:xfrm>
            <a:off x="878888" y="1497010"/>
            <a:ext cx="3222022" cy="3222022"/>
          </a:xfrm>
          <a:prstGeom prst="ellipse">
            <a:avLst/>
          </a:prstGeom>
          <a:blipFill dpi="0" rotWithShape="1">
            <a:blip r:embed="rId2"/>
            <a:srcRect/>
            <a:stretch>
              <a:fillRect l="-98483" t="-40061" r="-113694" b="-35537"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7063105" y="683260"/>
            <a:ext cx="119761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3600" dirty="0">
                <a:latin typeface="Segoe UI Semibold" panose="020B0702040204020203" pitchFamily="34" charset="0"/>
                <a:cs typeface="Segoe UI Semibold" panose="020B0702040204020203" pitchFamily="34" charset="0"/>
                <a:sym typeface="+mn-ea"/>
              </a:rPr>
              <a:t>总结</a:t>
            </a: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Semibold" panose="020B0702040204020203" pitchFamily="34" charset="0"/>
              <a:ea typeface="等线" panose="02010600030101010101" charset="-122"/>
              <a:cs typeface="Segoe UI Semibold" panose="020B0702040204020203" pitchFamily="34" charset="0"/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4586605" y="1645285"/>
            <a:ext cx="6576695" cy="37875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Segoe UI Light" panose="020B0502040204020203" pitchFamily="34" charset="0"/>
                <a:ea typeface="等线" panose="02010600030101010101" charset="-122"/>
                <a:cs typeface="Segoe UI Light" panose="020B0502040204020203" pitchFamily="34" charset="0"/>
              </a:rPr>
              <a:t>我们利用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egoe UI Light" panose="020B0502040204020203" pitchFamily="34" charset="0"/>
                <a:ea typeface="等线" panose="02010600030101010101" charset="-122"/>
                <a:cs typeface="Segoe UI Light" panose="020B0502040204020203" pitchFamily="34" charset="0"/>
              </a:rPr>
              <a:t> Python 建立潜伏期具有传染性的 SEIR 模型，根据丁香园疫情通报数据计算模型参数，得出本次疫情相关预测数据，并和实际数据进行了对比分析，得出以下结论: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egoe UI Light" panose="020B0502040204020203" pitchFamily="34" charset="0"/>
                <a:ea typeface="等线" panose="02010600030101010101" charset="-122"/>
                <a:cs typeface="Segoe UI Light" panose="020B0502040204020203" pitchFamily="34" charset="0"/>
              </a:rPr>
              <a:t>传统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egoe UI Light" panose="020B0502040204020203" pitchFamily="34" charset="0"/>
                <a:ea typeface="等线" panose="02010600030101010101" charset="-122"/>
                <a:cs typeface="Segoe UI Light" panose="020B0502040204020203" pitchFamily="34" charset="0"/>
              </a:rPr>
              <a:t>模型显示减少潜伏和患病者接触的易感人群数量，更够减缓疫情发展速度，并使潜伏和感染人群的峰值将分别降低45.71%和29.90%。</a:t>
            </a:r>
          </a:p>
          <a:p>
            <a:pPr lvl="0">
              <a:lnSpc>
                <a:spcPct val="150000"/>
              </a:lnSpc>
              <a:defRPr/>
            </a:pPr>
            <a:r>
              <a:rPr lang="zh-CN" alt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Segoe UI Light" panose="020B0502040204020203" pitchFamily="34" charset="0"/>
                <a:ea typeface="等线" panose="02010600030101010101" charset="-122"/>
                <a:cs typeface="Segoe UI Light" panose="020B0502040204020203" pitchFamily="34" charset="0"/>
              </a:rPr>
              <a:t>复杂网络模型显示</a:t>
            </a:r>
            <a:r>
              <a:rPr lang="en-US" altLang="zh-CN" dirty="0" err="1">
                <a:solidFill>
                  <a:prstClr val="black">
                    <a:lumMod val="65000"/>
                    <a:lumOff val="35000"/>
                  </a:prstClr>
                </a:solidFill>
                <a:latin typeface="Segoe UI Light" panose="020B0502040204020203" pitchFamily="34" charset="0"/>
                <a:ea typeface="等线" panose="02010600030101010101" charset="-122"/>
                <a:cs typeface="Segoe UI Light" panose="020B0502040204020203" pitchFamily="34" charset="0"/>
              </a:rPr>
              <a:t>疫情一旦暴发应及时采取相应等级的应急响应举措</a:t>
            </a:r>
            <a:r>
              <a:rPr lang="zh-CN" alt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Segoe UI Light" panose="020B0502040204020203" pitchFamily="34" charset="0"/>
                <a:ea typeface="等线" panose="02010600030101010101" charset="-122"/>
                <a:cs typeface="Segoe UI Light" panose="020B0502040204020203" pitchFamily="34" charset="0"/>
              </a:rPr>
              <a:t>，如封城等，</a:t>
            </a:r>
            <a:r>
              <a:rPr lang="en-US" altLang="zh-CN" dirty="0" err="1">
                <a:solidFill>
                  <a:prstClr val="black">
                    <a:lumMod val="65000"/>
                    <a:lumOff val="35000"/>
                  </a:prstClr>
                </a:solidFill>
                <a:latin typeface="Segoe UI Light" panose="020B0502040204020203" pitchFamily="34" charset="0"/>
                <a:ea typeface="等线" panose="02010600030101010101" charset="-122"/>
                <a:cs typeface="Segoe UI Light" panose="020B0502040204020203" pitchFamily="34" charset="0"/>
              </a:rPr>
              <a:t>以减缓疫情发展及减少疫情峰值发病人数</a:t>
            </a:r>
            <a:r>
              <a:rPr lang="en-US" altLang="zh-CN" dirty="0">
                <a:solidFill>
                  <a:prstClr val="black">
                    <a:lumMod val="65000"/>
                    <a:lumOff val="35000"/>
                  </a:prstClr>
                </a:solidFill>
                <a:latin typeface="Segoe UI Light" panose="020B0502040204020203" pitchFamily="34" charset="0"/>
                <a:ea typeface="等线" panose="02010600030101010101" charset="-122"/>
                <a:cs typeface="Segoe UI Light" panose="020B0502040204020203" pitchFamily="34" charset="0"/>
              </a:rPr>
              <a:t>。</a:t>
            </a:r>
          </a:p>
          <a:p>
            <a:pPr>
              <a:lnSpc>
                <a:spcPct val="150000"/>
              </a:lnSpc>
              <a:defRPr/>
            </a:pPr>
            <a:endParaRPr lang="en-US" altLang="zh-CN" dirty="0">
              <a:solidFill>
                <a:prstClr val="black">
                  <a:lumMod val="65000"/>
                  <a:lumOff val="35000"/>
                </a:prstClr>
              </a:solidFill>
              <a:latin typeface="Segoe UI Light" panose="020B0502040204020203" pitchFamily="34" charset="0"/>
              <a:ea typeface="等线" panose="02010600030101010101" charset="-122"/>
              <a:cs typeface="Segoe UI Light" panose="020B0502040204020203" pitchFamily="34" charset="0"/>
            </a:endParaRPr>
          </a:p>
        </p:txBody>
      </p:sp>
      <p:sp>
        <p:nvSpPr>
          <p:cNvPr id="45" name="椭圆 44"/>
          <p:cNvSpPr/>
          <p:nvPr/>
        </p:nvSpPr>
        <p:spPr>
          <a:xfrm>
            <a:off x="1673079" y="2219619"/>
            <a:ext cx="1630973" cy="1630974"/>
          </a:xfrm>
          <a:prstGeom prst="ellipse">
            <a:avLst/>
          </a:prstGeom>
          <a:solidFill>
            <a:schemeClr val="tx1">
              <a:alpha val="6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1579496" y="2126036"/>
            <a:ext cx="1818140" cy="1818140"/>
          </a:xfrm>
          <a:prstGeom prst="ellipse">
            <a:avLst/>
          </a:prstGeom>
          <a:noFill/>
          <a:ln w="12700" cap="flat" cmpd="sng" algn="ctr">
            <a:solidFill>
              <a:schemeClr val="bg1">
                <a:lumMod val="85000"/>
              </a:schemeClr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2875740" y="3962992"/>
            <a:ext cx="119156" cy="119156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3065723" y="3877151"/>
            <a:ext cx="69190" cy="69190"/>
          </a:xfrm>
          <a:prstGeom prst="ellipse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1560450" y="3108021"/>
            <a:ext cx="73503" cy="73503"/>
          </a:xfrm>
          <a:prstGeom prst="ellipse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文本框 53"/>
          <p:cNvSpPr txBox="1"/>
          <p:nvPr/>
        </p:nvSpPr>
        <p:spPr>
          <a:xfrm>
            <a:off x="1972774" y="2328974"/>
            <a:ext cx="112640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600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04</a:t>
            </a:r>
            <a:endParaRPr lang="zh-CN" altLang="en-US" sz="6600" dirty="0">
              <a:solidFill>
                <a:schemeClr val="bg1">
                  <a:lumMod val="95000"/>
                </a:schemeClr>
              </a:solidFill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</p:txBody>
      </p:sp>
      <p:grpSp>
        <p:nvGrpSpPr>
          <p:cNvPr id="55" name="组合 54"/>
          <p:cNvGrpSpPr/>
          <p:nvPr/>
        </p:nvGrpSpPr>
        <p:grpSpPr>
          <a:xfrm>
            <a:off x="1437356" y="1953376"/>
            <a:ext cx="2116445" cy="2161093"/>
            <a:chOff x="5044791" y="1510781"/>
            <a:chExt cx="2116445" cy="2161093"/>
          </a:xfrm>
        </p:grpSpPr>
        <p:sp>
          <p:nvSpPr>
            <p:cNvPr id="56" name="弧形 55"/>
            <p:cNvSpPr/>
            <p:nvPr/>
          </p:nvSpPr>
          <p:spPr>
            <a:xfrm>
              <a:off x="5044791" y="1523617"/>
              <a:ext cx="2116445" cy="2148257"/>
            </a:xfrm>
            <a:prstGeom prst="arc">
              <a:avLst>
                <a:gd name="adj1" fmla="val 16135557"/>
                <a:gd name="adj2" fmla="val 8938577"/>
              </a:avLst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椭圆 56"/>
            <p:cNvSpPr/>
            <p:nvPr/>
          </p:nvSpPr>
          <p:spPr>
            <a:xfrm>
              <a:off x="6068704" y="1510781"/>
              <a:ext cx="28630" cy="2863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椭圆 57"/>
            <p:cNvSpPr/>
            <p:nvPr/>
          </p:nvSpPr>
          <p:spPr>
            <a:xfrm>
              <a:off x="5177571" y="3129313"/>
              <a:ext cx="28630" cy="2863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9" name="组合 58"/>
          <p:cNvGrpSpPr/>
          <p:nvPr/>
        </p:nvGrpSpPr>
        <p:grpSpPr>
          <a:xfrm>
            <a:off x="1098535" y="1699894"/>
            <a:ext cx="2698189" cy="2748055"/>
            <a:chOff x="4705970" y="1257299"/>
            <a:chExt cx="2698189" cy="2748055"/>
          </a:xfrm>
        </p:grpSpPr>
        <p:sp>
          <p:nvSpPr>
            <p:cNvPr id="60" name="弧形 59"/>
            <p:cNvSpPr/>
            <p:nvPr/>
          </p:nvSpPr>
          <p:spPr>
            <a:xfrm>
              <a:off x="4705970" y="1269126"/>
              <a:ext cx="2698189" cy="2724217"/>
            </a:xfrm>
            <a:prstGeom prst="arc">
              <a:avLst>
                <a:gd name="adj1" fmla="val 5368489"/>
                <a:gd name="adj2" fmla="val 16261056"/>
              </a:avLst>
            </a:prstGeom>
            <a:no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椭圆 60"/>
            <p:cNvSpPr/>
            <p:nvPr/>
          </p:nvSpPr>
          <p:spPr>
            <a:xfrm>
              <a:off x="6068704" y="1257299"/>
              <a:ext cx="28630" cy="2863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椭圆 61"/>
            <p:cNvSpPr/>
            <p:nvPr/>
          </p:nvSpPr>
          <p:spPr>
            <a:xfrm>
              <a:off x="6050909" y="3976724"/>
              <a:ext cx="28630" cy="28630"/>
            </a:xfrm>
            <a:prstGeom prst="ellipse">
              <a:avLst/>
            </a:prstGeom>
            <a:solidFill>
              <a:srgbClr val="C1C1C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1673078" y="1966212"/>
            <a:ext cx="2123646" cy="2261506"/>
            <a:chOff x="5280513" y="1523617"/>
            <a:chExt cx="2123646" cy="2261506"/>
          </a:xfrm>
        </p:grpSpPr>
        <p:sp>
          <p:nvSpPr>
            <p:cNvPr id="64" name="弧形 63"/>
            <p:cNvSpPr/>
            <p:nvPr/>
          </p:nvSpPr>
          <p:spPr>
            <a:xfrm>
              <a:off x="5280513" y="1523617"/>
              <a:ext cx="2123646" cy="2261506"/>
            </a:xfrm>
            <a:prstGeom prst="arc">
              <a:avLst>
                <a:gd name="adj1" fmla="val 20643614"/>
                <a:gd name="adj2" fmla="val 3170841"/>
              </a:avLst>
            </a:prstGeom>
            <a:ln>
              <a:solidFill>
                <a:srgbClr val="DDDEE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椭圆 64"/>
            <p:cNvSpPr/>
            <p:nvPr/>
          </p:nvSpPr>
          <p:spPr>
            <a:xfrm>
              <a:off x="6991645" y="3518145"/>
              <a:ext cx="28630" cy="28630"/>
            </a:xfrm>
            <a:prstGeom prst="ellipse">
              <a:avLst/>
            </a:prstGeom>
            <a:solidFill>
              <a:srgbClr val="C1C1C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6" name="椭圆 65"/>
          <p:cNvSpPr/>
          <p:nvPr/>
        </p:nvSpPr>
        <p:spPr>
          <a:xfrm>
            <a:off x="3796161" y="1905775"/>
            <a:ext cx="95201" cy="95201"/>
          </a:xfrm>
          <a:prstGeom prst="ellipse">
            <a:avLst/>
          </a:prstGeom>
          <a:solidFill>
            <a:srgbClr val="C1C1C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文本框 66"/>
          <p:cNvSpPr txBox="1"/>
          <p:nvPr/>
        </p:nvSpPr>
        <p:spPr>
          <a:xfrm>
            <a:off x="2101171" y="3259239"/>
            <a:ext cx="741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PART</a:t>
            </a:r>
            <a:endParaRPr lang="zh-CN" altLang="en-US" b="1" dirty="0"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sp>
        <p:nvSpPr>
          <p:cNvPr id="68" name="Oval 42"/>
          <p:cNvSpPr/>
          <p:nvPr/>
        </p:nvSpPr>
        <p:spPr>
          <a:xfrm>
            <a:off x="708964" y="1328420"/>
            <a:ext cx="3559202" cy="3559202"/>
          </a:xfrm>
          <a:prstGeom prst="ellipse">
            <a:avLst/>
          </a:prstGeom>
          <a:noFill/>
          <a:ln w="12700" cap="flat" cmpd="sng" algn="ctr">
            <a:solidFill>
              <a:srgbClr val="C1C1C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椭圆 68"/>
          <p:cNvSpPr/>
          <p:nvPr/>
        </p:nvSpPr>
        <p:spPr>
          <a:xfrm>
            <a:off x="1336574" y="2126036"/>
            <a:ext cx="144718" cy="144718"/>
          </a:xfrm>
          <a:prstGeom prst="ellipse">
            <a:avLst/>
          </a:prstGeom>
          <a:solidFill>
            <a:srgbClr val="C1C1C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椭圆 69"/>
          <p:cNvSpPr/>
          <p:nvPr/>
        </p:nvSpPr>
        <p:spPr>
          <a:xfrm>
            <a:off x="1571708" y="1994766"/>
            <a:ext cx="58600" cy="58600"/>
          </a:xfrm>
          <a:prstGeom prst="ellipse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矩形 70"/>
          <p:cNvSpPr/>
          <p:nvPr/>
        </p:nvSpPr>
        <p:spPr>
          <a:xfrm>
            <a:off x="1427871" y="3955486"/>
            <a:ext cx="107812" cy="118372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椭圆 71"/>
          <p:cNvSpPr/>
          <p:nvPr/>
        </p:nvSpPr>
        <p:spPr>
          <a:xfrm>
            <a:off x="3711009" y="2735969"/>
            <a:ext cx="95201" cy="95201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0" presetClass="entr" presetSubtype="0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8" presetClass="entr" presetSubtype="12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2" dur="7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8" presetClass="entr" presetSubtype="12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5" dur="7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8" presetClass="entr" presetSubtype="3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28" dur="7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8" presetClass="entr" presetSubtype="1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1" dur="7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8" presetClass="entr" presetSubtype="3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34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" presetClass="entr" presetSubtype="1" decel="10000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1" decel="10000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1" decel="10000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1" decel="10000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1" decel="10000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1" decel="10000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1" decel="10000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7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7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7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7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  <p:bldP spid="52" grpId="0"/>
      <p:bldP spid="45" grpId="0" bldLvl="0" animBg="1"/>
      <p:bldP spid="46" grpId="0" bldLvl="0" animBg="1"/>
      <p:bldP spid="49" grpId="0" bldLvl="0" animBg="1"/>
      <p:bldP spid="53" grpId="0" bldLvl="0" animBg="1"/>
      <p:bldP spid="54" grpId="0"/>
      <p:bldP spid="66" grpId="0" bldLvl="0" animBg="1"/>
      <p:bldP spid="67" grpId="0"/>
      <p:bldP spid="68" grpId="0" bldLvl="0" animBg="1"/>
      <p:bldP spid="69" grpId="0" bldLvl="0" animBg="1"/>
      <p:bldP spid="70" grpId="0" bldLvl="0" animBg="1"/>
      <p:bldP spid="71" grpId="0" bldLvl="0" animBg="1"/>
      <p:bldP spid="72" grpId="0" bldLvl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弧形 4"/>
          <p:cNvSpPr/>
          <p:nvPr/>
        </p:nvSpPr>
        <p:spPr>
          <a:xfrm>
            <a:off x="3503676" y="544944"/>
            <a:ext cx="5427888" cy="5682119"/>
          </a:xfrm>
          <a:prstGeom prst="arc">
            <a:avLst>
              <a:gd name="adj1" fmla="val 16148392"/>
              <a:gd name="adj2" fmla="val 5561021"/>
            </a:avLst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4875276" y="2076450"/>
            <a:ext cx="2604516" cy="2604516"/>
          </a:xfrm>
          <a:prstGeom prst="ellipse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7" name="弧形 6"/>
          <p:cNvSpPr/>
          <p:nvPr/>
        </p:nvSpPr>
        <p:spPr>
          <a:xfrm>
            <a:off x="4498848" y="1671782"/>
            <a:ext cx="3379770" cy="3430570"/>
          </a:xfrm>
          <a:prstGeom prst="arc">
            <a:avLst>
              <a:gd name="adj1" fmla="val 16135557"/>
              <a:gd name="adj2" fmla="val 8938577"/>
            </a:avLst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4725832" y="1927006"/>
            <a:ext cx="2903404" cy="2903404"/>
          </a:xfrm>
          <a:prstGeom prst="ellipse">
            <a:avLst/>
          </a:prstGeom>
          <a:noFill/>
          <a:ln w="12700" cap="flat" cmpd="sng" algn="ctr">
            <a:solidFill>
              <a:schemeClr val="bg2">
                <a:lumMod val="25000"/>
              </a:schemeClr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9" name="弧形 8"/>
          <p:cNvSpPr/>
          <p:nvPr/>
        </p:nvSpPr>
        <p:spPr>
          <a:xfrm>
            <a:off x="3957781" y="1265383"/>
            <a:ext cx="4308763" cy="4350326"/>
          </a:xfrm>
          <a:prstGeom prst="arc">
            <a:avLst>
              <a:gd name="adj1" fmla="val 5368489"/>
              <a:gd name="adj2" fmla="val 16261056"/>
            </a:avLst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0" name="弧形 9"/>
          <p:cNvSpPr/>
          <p:nvPr/>
        </p:nvSpPr>
        <p:spPr>
          <a:xfrm>
            <a:off x="3171029" y="803564"/>
            <a:ext cx="4308763" cy="5116945"/>
          </a:xfrm>
          <a:prstGeom prst="arc">
            <a:avLst>
              <a:gd name="adj1" fmla="val 7704569"/>
              <a:gd name="adj2" fmla="val 12029833"/>
            </a:avLst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1" name="弧形 10"/>
          <p:cNvSpPr/>
          <p:nvPr/>
        </p:nvSpPr>
        <p:spPr>
          <a:xfrm>
            <a:off x="4875274" y="1671782"/>
            <a:ext cx="3391269" cy="3611418"/>
          </a:xfrm>
          <a:prstGeom prst="arc">
            <a:avLst>
              <a:gd name="adj1" fmla="val 20643614"/>
              <a:gd name="adj2" fmla="val 3170841"/>
            </a:avLst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2" name="弧形 11"/>
          <p:cNvSpPr/>
          <p:nvPr/>
        </p:nvSpPr>
        <p:spPr>
          <a:xfrm>
            <a:off x="2489982" y="-154746"/>
            <a:ext cx="7216726" cy="7118254"/>
          </a:xfrm>
          <a:prstGeom prst="arc">
            <a:avLst>
              <a:gd name="adj1" fmla="val 5571114"/>
              <a:gd name="adj2" fmla="val 5561021"/>
            </a:avLst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3" name="弧形 12"/>
          <p:cNvSpPr/>
          <p:nvPr/>
        </p:nvSpPr>
        <p:spPr>
          <a:xfrm>
            <a:off x="1486301" y="-1122532"/>
            <a:ext cx="9202294" cy="9076728"/>
          </a:xfrm>
          <a:prstGeom prst="arc">
            <a:avLst>
              <a:gd name="adj1" fmla="val 5571114"/>
              <a:gd name="adj2" fmla="val 5561021"/>
            </a:avLst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6795816" y="4860457"/>
            <a:ext cx="190281" cy="190281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7099202" y="4723377"/>
            <a:ext cx="110490" cy="110490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8129664" y="2901014"/>
            <a:ext cx="152027" cy="152027"/>
          </a:xfrm>
          <a:prstGeom prst="ellipse">
            <a:avLst/>
          </a:prstGeom>
          <a:solidFill>
            <a:schemeClr val="bg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4483701" y="4848470"/>
            <a:ext cx="172166" cy="18903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6040755" y="6158250"/>
            <a:ext cx="110490" cy="110490"/>
          </a:xfrm>
          <a:prstGeom prst="ellipse">
            <a:avLst/>
          </a:prstGeom>
          <a:solidFill>
            <a:schemeClr val="bg2">
              <a:lumMod val="2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9391954" y="4741626"/>
            <a:ext cx="86962" cy="86962"/>
          </a:xfrm>
          <a:prstGeom prst="ellipse">
            <a:avLst/>
          </a:prstGeom>
          <a:solidFill>
            <a:schemeClr val="bg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9466192" y="4332423"/>
            <a:ext cx="190281" cy="190281"/>
          </a:xfrm>
          <a:prstGeom prst="ellipse">
            <a:avLst/>
          </a:prstGeom>
          <a:solidFill>
            <a:schemeClr val="bg2">
              <a:lumMod val="2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9834957" y="5920509"/>
            <a:ext cx="110490" cy="110490"/>
          </a:xfrm>
          <a:prstGeom prst="ellipse">
            <a:avLst/>
          </a:prstGeom>
          <a:solidFill>
            <a:schemeClr val="bg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3159168" y="3762831"/>
            <a:ext cx="86962" cy="86962"/>
          </a:xfrm>
          <a:prstGeom prst="ellipse">
            <a:avLst/>
          </a:prstGeom>
          <a:solidFill>
            <a:schemeClr val="bg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3" name="椭圆 22"/>
          <p:cNvSpPr/>
          <p:nvPr/>
        </p:nvSpPr>
        <p:spPr>
          <a:xfrm>
            <a:off x="4695417" y="3495146"/>
            <a:ext cx="117378" cy="117378"/>
          </a:xfrm>
          <a:prstGeom prst="ellipse">
            <a:avLst/>
          </a:prstGeom>
          <a:solidFill>
            <a:srgbClr val="C1C1C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4" name="椭圆 23"/>
          <p:cNvSpPr/>
          <p:nvPr/>
        </p:nvSpPr>
        <p:spPr>
          <a:xfrm>
            <a:off x="4337907" y="1927006"/>
            <a:ext cx="231101" cy="231101"/>
          </a:xfrm>
          <a:prstGeom prst="ellipse">
            <a:avLst/>
          </a:prstGeom>
          <a:solidFill>
            <a:srgbClr val="C1C1C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5" name="椭圆 24"/>
          <p:cNvSpPr/>
          <p:nvPr/>
        </p:nvSpPr>
        <p:spPr>
          <a:xfrm>
            <a:off x="2626418" y="2152912"/>
            <a:ext cx="146703" cy="146703"/>
          </a:xfrm>
          <a:prstGeom prst="ellipse">
            <a:avLst/>
          </a:prstGeom>
          <a:solidFill>
            <a:schemeClr val="bg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6" name="椭圆 25"/>
          <p:cNvSpPr/>
          <p:nvPr/>
        </p:nvSpPr>
        <p:spPr>
          <a:xfrm>
            <a:off x="2375086" y="544944"/>
            <a:ext cx="146703" cy="146703"/>
          </a:xfrm>
          <a:prstGeom prst="ellipse">
            <a:avLst/>
          </a:prstGeom>
          <a:solidFill>
            <a:srgbClr val="DDDEE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7" name="椭圆 26"/>
          <p:cNvSpPr/>
          <p:nvPr/>
        </p:nvSpPr>
        <p:spPr>
          <a:xfrm>
            <a:off x="7609112" y="934456"/>
            <a:ext cx="118994" cy="118994"/>
          </a:xfrm>
          <a:prstGeom prst="ellipse">
            <a:avLst/>
          </a:prstGeom>
          <a:solidFill>
            <a:srgbClr val="C1C1C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8" name="椭圆 27"/>
          <p:cNvSpPr/>
          <p:nvPr/>
        </p:nvSpPr>
        <p:spPr>
          <a:xfrm>
            <a:off x="4713396" y="1717379"/>
            <a:ext cx="93579" cy="93579"/>
          </a:xfrm>
          <a:prstGeom prst="ellipse">
            <a:avLst/>
          </a:prstGeom>
          <a:solidFill>
            <a:schemeClr val="bg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8894862" y="1145472"/>
            <a:ext cx="119022" cy="116003"/>
          </a:xfrm>
          <a:prstGeom prst="rect">
            <a:avLst/>
          </a:prstGeom>
          <a:solidFill>
            <a:srgbClr val="C1C1C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30" name="椭圆 29"/>
          <p:cNvSpPr/>
          <p:nvPr/>
        </p:nvSpPr>
        <p:spPr>
          <a:xfrm>
            <a:off x="10368429" y="1824881"/>
            <a:ext cx="79904" cy="79904"/>
          </a:xfrm>
          <a:prstGeom prst="ellipse">
            <a:avLst/>
          </a:prstGeom>
          <a:solidFill>
            <a:schemeClr val="bg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31" name="椭圆 30"/>
          <p:cNvSpPr/>
          <p:nvPr/>
        </p:nvSpPr>
        <p:spPr>
          <a:xfrm>
            <a:off x="1674282" y="4787819"/>
            <a:ext cx="75975" cy="75975"/>
          </a:xfrm>
          <a:prstGeom prst="ellipse">
            <a:avLst/>
          </a:prstGeom>
          <a:solidFill>
            <a:schemeClr val="bg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5145442" y="2986461"/>
            <a:ext cx="20713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4800" b="1" dirty="0">
                <a:latin typeface="Segoe UI Symbol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Thanks</a:t>
            </a:r>
            <a:endParaRPr kumimoji="0" lang="zh-CN" altLang="en-US" sz="48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Segoe UI Symbol" panose="020B0502040204020203" pitchFamily="34" charset="0"/>
              <a:ea typeface="等线" panose="02010600030101010101" charset="-122"/>
              <a:cs typeface="Segoe UI" panose="020B0502040204020203" pitchFamily="34" charset="0"/>
            </a:endParaRPr>
          </a:p>
        </p:txBody>
      </p:sp>
      <p:sp>
        <p:nvSpPr>
          <p:cNvPr id="35" name="椭圆 34"/>
          <p:cNvSpPr/>
          <p:nvPr/>
        </p:nvSpPr>
        <p:spPr>
          <a:xfrm>
            <a:off x="6133943" y="1246496"/>
            <a:ext cx="45719" cy="45719"/>
          </a:xfrm>
          <a:prstGeom prst="ellipse">
            <a:avLst/>
          </a:prstGeom>
          <a:solidFill>
            <a:schemeClr val="bg2">
              <a:lumMod val="2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36" name="椭圆 35"/>
          <p:cNvSpPr/>
          <p:nvPr/>
        </p:nvSpPr>
        <p:spPr>
          <a:xfrm>
            <a:off x="6133943" y="1651284"/>
            <a:ext cx="45719" cy="45719"/>
          </a:xfrm>
          <a:prstGeom prst="ellipse">
            <a:avLst/>
          </a:prstGeom>
          <a:solidFill>
            <a:schemeClr val="bg2">
              <a:lumMod val="2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37" name="椭圆 36"/>
          <p:cNvSpPr/>
          <p:nvPr/>
        </p:nvSpPr>
        <p:spPr>
          <a:xfrm>
            <a:off x="4710885" y="4235931"/>
            <a:ext cx="45719" cy="45719"/>
          </a:xfrm>
          <a:prstGeom prst="ellipse">
            <a:avLst/>
          </a:prstGeom>
          <a:solidFill>
            <a:schemeClr val="bg2">
              <a:lumMod val="2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38" name="椭圆 37"/>
          <p:cNvSpPr/>
          <p:nvPr/>
        </p:nvSpPr>
        <p:spPr>
          <a:xfrm>
            <a:off x="6133943" y="520104"/>
            <a:ext cx="45719" cy="45719"/>
          </a:xfrm>
          <a:prstGeom prst="ellipse">
            <a:avLst/>
          </a:prstGeom>
          <a:solidFill>
            <a:schemeClr val="bg2">
              <a:lumMod val="2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40" name="椭圆 39"/>
          <p:cNvSpPr/>
          <p:nvPr/>
        </p:nvSpPr>
        <p:spPr>
          <a:xfrm>
            <a:off x="6105526" y="5589170"/>
            <a:ext cx="45719" cy="45719"/>
          </a:xfrm>
          <a:prstGeom prst="ellipse">
            <a:avLst/>
          </a:prstGeom>
          <a:solidFill>
            <a:schemeClr val="bg2">
              <a:lumMod val="2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41" name="椭圆 40"/>
          <p:cNvSpPr/>
          <p:nvPr/>
        </p:nvSpPr>
        <p:spPr>
          <a:xfrm>
            <a:off x="3246130" y="2575920"/>
            <a:ext cx="45719" cy="45719"/>
          </a:xfrm>
          <a:prstGeom prst="ellipse">
            <a:avLst/>
          </a:prstGeom>
          <a:solidFill>
            <a:srgbClr val="DDDEE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42" name="椭圆 41"/>
          <p:cNvSpPr/>
          <p:nvPr/>
        </p:nvSpPr>
        <p:spPr>
          <a:xfrm>
            <a:off x="7607796" y="4856860"/>
            <a:ext cx="45719" cy="45719"/>
          </a:xfrm>
          <a:prstGeom prst="ellipse">
            <a:avLst/>
          </a:prstGeom>
          <a:solidFill>
            <a:schemeClr val="bg2">
              <a:lumMod val="2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1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1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1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1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1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1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1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1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1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1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1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1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1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1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1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1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1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1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/>
      <p:bldP spid="35" grpId="0" animBg="1"/>
      <p:bldP spid="36" grpId="0" animBg="1"/>
      <p:bldP spid="37" grpId="0" animBg="1"/>
      <p:bldP spid="38" grpId="0" animBg="1"/>
      <p:bldP spid="40" grpId="0" animBg="1"/>
      <p:bldP spid="41" grpId="0" animBg="1"/>
      <p:bldP spid="4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椭圆 32"/>
          <p:cNvSpPr/>
          <p:nvPr/>
        </p:nvSpPr>
        <p:spPr>
          <a:xfrm>
            <a:off x="1355491" y="915724"/>
            <a:ext cx="941693" cy="941694"/>
          </a:xfrm>
          <a:prstGeom prst="ellipse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34" name="弧形 33"/>
          <p:cNvSpPr/>
          <p:nvPr/>
        </p:nvSpPr>
        <p:spPr>
          <a:xfrm>
            <a:off x="1219389" y="769411"/>
            <a:ext cx="1221995" cy="1240364"/>
          </a:xfrm>
          <a:prstGeom prst="arc">
            <a:avLst>
              <a:gd name="adj1" fmla="val 16135557"/>
              <a:gd name="adj2" fmla="val 8938577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35" name="椭圆 34"/>
          <p:cNvSpPr/>
          <p:nvPr/>
        </p:nvSpPr>
        <p:spPr>
          <a:xfrm>
            <a:off x="1301458" y="861691"/>
            <a:ext cx="1049759" cy="1049761"/>
          </a:xfrm>
          <a:prstGeom prst="ellipse">
            <a:avLst/>
          </a:prstGeom>
          <a:noFill/>
          <a:ln w="12700" cap="flat" cmpd="sng" algn="ctr">
            <a:solidFill>
              <a:srgbClr val="DDDEE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38" name="椭圆 37"/>
          <p:cNvSpPr/>
          <p:nvPr/>
        </p:nvSpPr>
        <p:spPr>
          <a:xfrm>
            <a:off x="1290461" y="1428670"/>
            <a:ext cx="42439" cy="42439"/>
          </a:xfrm>
          <a:prstGeom prst="ellipse">
            <a:avLst/>
          </a:prstGeom>
          <a:solidFill>
            <a:srgbClr val="C1C1C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39" name="椭圆 38"/>
          <p:cNvSpPr/>
          <p:nvPr/>
        </p:nvSpPr>
        <p:spPr>
          <a:xfrm>
            <a:off x="1810577" y="762000"/>
            <a:ext cx="16530" cy="16530"/>
          </a:xfrm>
          <a:prstGeom prst="ellipse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40" name="椭圆 39"/>
          <p:cNvSpPr/>
          <p:nvPr/>
        </p:nvSpPr>
        <p:spPr>
          <a:xfrm>
            <a:off x="1296053" y="1696510"/>
            <a:ext cx="16530" cy="16530"/>
          </a:xfrm>
          <a:prstGeom prst="ellipse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5324475" y="1857375"/>
            <a:ext cx="5288915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bold" panose="020B0702040204020203" pitchFamily="34" charset="0"/>
                <a:ea typeface="等线" panose="02010600030101010101" charset="-122"/>
                <a:cs typeface="Segoe UI Semibold" panose="020B0702040204020203" pitchFamily="34" charset="0"/>
              </a:rPr>
              <a:t>数据来源为丁香园，网站2020年1月24日至 2021年1月22日公布的统计数据。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bold" panose="020B0702040204020203" pitchFamily="34" charset="0"/>
                <a:ea typeface="等线" panose="02010600030101010101" charset="-122"/>
                <a:cs typeface="Segoe UI Semibold" panose="020B0702040204020203" pitchFamily="34" charset="0"/>
              </a:rPr>
              <a:t>随着 COVID-19 的快速传播，自 1 月 25 日开始，各地纷纷启动“重大突发公共卫生事件Ⅰ级响应”，自2月2日起更有多地限制社区居民外出，每家每天指派一人购买生活用品，因此我们认定从1月25日开始，病毒即进入有干预传播状态，自2月2日起，病毒进入强干预传播状态。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10046195" y="558165"/>
            <a:ext cx="2145806" cy="226694"/>
            <a:chOff x="10046195" y="558165"/>
            <a:chExt cx="2145806" cy="226694"/>
          </a:xfrm>
        </p:grpSpPr>
        <p:cxnSp>
          <p:nvCxnSpPr>
            <p:cNvPr id="52" name="直接连接符 51"/>
            <p:cNvCxnSpPr>
              <a:endCxn id="54" idx="6"/>
            </p:cNvCxnSpPr>
            <p:nvPr/>
          </p:nvCxnSpPr>
          <p:spPr>
            <a:xfrm flipH="1">
              <a:off x="10091914" y="581025"/>
              <a:ext cx="2100087" cy="0"/>
            </a:xfrm>
            <a:prstGeom prst="line">
              <a:avLst/>
            </a:prstGeom>
            <a:ln w="9525">
              <a:solidFill>
                <a:srgbClr val="C1C1C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/>
            <p:cNvCxnSpPr/>
            <p:nvPr/>
          </p:nvCxnSpPr>
          <p:spPr>
            <a:xfrm flipH="1">
              <a:off x="11468100" y="762000"/>
              <a:ext cx="723900" cy="0"/>
            </a:xfrm>
            <a:prstGeom prst="line">
              <a:avLst/>
            </a:prstGeom>
            <a:ln w="9525">
              <a:solidFill>
                <a:srgbClr val="C1C1C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椭圆 53"/>
            <p:cNvSpPr/>
            <p:nvPr/>
          </p:nvSpPr>
          <p:spPr>
            <a:xfrm>
              <a:off x="10046195" y="558165"/>
              <a:ext cx="45719" cy="45719"/>
            </a:xfrm>
            <a:prstGeom prst="ellipse">
              <a:avLst/>
            </a:prstGeom>
            <a:solidFill>
              <a:srgbClr val="C1C1C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5" name="椭圆 54"/>
            <p:cNvSpPr/>
            <p:nvPr/>
          </p:nvSpPr>
          <p:spPr>
            <a:xfrm>
              <a:off x="11445240" y="739140"/>
              <a:ext cx="45719" cy="45719"/>
            </a:xfrm>
            <a:prstGeom prst="ellipse">
              <a:avLst/>
            </a:prstGeom>
            <a:solidFill>
              <a:srgbClr val="C1C1C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sp>
        <p:nvSpPr>
          <p:cNvPr id="58" name="文本框 57"/>
          <p:cNvSpPr txBox="1"/>
          <p:nvPr/>
        </p:nvSpPr>
        <p:spPr>
          <a:xfrm>
            <a:off x="2539684" y="1094506"/>
            <a:ext cx="3188332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bold" panose="020B0702040204020203" pitchFamily="34" charset="0"/>
                <a:ea typeface="等线" panose="02010600030101010101" charset="-122"/>
                <a:cs typeface="Segoe UI Semibold" panose="020B0702040204020203" pitchFamily="34" charset="0"/>
              </a:rPr>
              <a:t>数据来源</a:t>
            </a:r>
          </a:p>
        </p:txBody>
      </p:sp>
      <p:sp>
        <p:nvSpPr>
          <p:cNvPr id="62" name="KSO_Shape"/>
          <p:cNvSpPr/>
          <p:nvPr/>
        </p:nvSpPr>
        <p:spPr>
          <a:xfrm>
            <a:off x="1572986" y="1239510"/>
            <a:ext cx="491732" cy="293400"/>
          </a:xfrm>
          <a:custGeom>
            <a:avLst/>
            <a:gdLst/>
            <a:ahLst/>
            <a:cxnLst/>
            <a:rect l="l" t="t" r="r" b="b"/>
            <a:pathLst>
              <a:path w="780204" h="588259">
                <a:moveTo>
                  <a:pt x="509321" y="370417"/>
                </a:moveTo>
                <a:cubicBezTo>
                  <a:pt x="526020" y="406136"/>
                  <a:pt x="559272" y="430234"/>
                  <a:pt x="597482" y="430234"/>
                </a:cubicBezTo>
                <a:cubicBezTo>
                  <a:pt x="635691" y="430234"/>
                  <a:pt x="668943" y="406136"/>
                  <a:pt x="685642" y="370417"/>
                </a:cubicBezTo>
                <a:cubicBezTo>
                  <a:pt x="737885" y="370549"/>
                  <a:pt x="780204" y="437894"/>
                  <a:pt x="780204" y="520944"/>
                </a:cubicBezTo>
                <a:lnTo>
                  <a:pt x="780204" y="588259"/>
                </a:lnTo>
                <a:lnTo>
                  <a:pt x="534065" y="588259"/>
                </a:lnTo>
                <a:lnTo>
                  <a:pt x="534065" y="494416"/>
                </a:lnTo>
                <a:cubicBezTo>
                  <a:pt x="534065" y="447998"/>
                  <a:pt x="524582" y="405100"/>
                  <a:pt x="506178" y="371433"/>
                </a:cubicBezTo>
                <a:cubicBezTo>
                  <a:pt x="507187" y="370450"/>
                  <a:pt x="508252" y="370420"/>
                  <a:pt x="509321" y="370417"/>
                </a:cubicBezTo>
                <a:close/>
                <a:moveTo>
                  <a:pt x="131827" y="284569"/>
                </a:moveTo>
                <a:cubicBezTo>
                  <a:pt x="155107" y="334364"/>
                  <a:pt x="201464" y="367959"/>
                  <a:pt x="254731" y="367959"/>
                </a:cubicBezTo>
                <a:cubicBezTo>
                  <a:pt x="307998" y="367959"/>
                  <a:pt x="354354" y="334364"/>
                  <a:pt x="377634" y="284569"/>
                </a:cubicBezTo>
                <a:cubicBezTo>
                  <a:pt x="450464" y="284753"/>
                  <a:pt x="509461" y="378637"/>
                  <a:pt x="509461" y="494416"/>
                </a:cubicBezTo>
                <a:lnTo>
                  <a:pt x="509461" y="588259"/>
                </a:lnTo>
                <a:lnTo>
                  <a:pt x="0" y="588259"/>
                </a:lnTo>
                <a:lnTo>
                  <a:pt x="0" y="494416"/>
                </a:lnTo>
                <a:cubicBezTo>
                  <a:pt x="0" y="378637"/>
                  <a:pt x="58997" y="284753"/>
                  <a:pt x="131827" y="284569"/>
                </a:cubicBezTo>
                <a:close/>
                <a:moveTo>
                  <a:pt x="597481" y="166291"/>
                </a:moveTo>
                <a:cubicBezTo>
                  <a:pt x="647665" y="166291"/>
                  <a:pt x="688347" y="217628"/>
                  <a:pt x="688347" y="280955"/>
                </a:cubicBezTo>
                <a:cubicBezTo>
                  <a:pt x="688347" y="344282"/>
                  <a:pt x="647665" y="395619"/>
                  <a:pt x="597481" y="395619"/>
                </a:cubicBezTo>
                <a:cubicBezTo>
                  <a:pt x="547298" y="395619"/>
                  <a:pt x="506616" y="344282"/>
                  <a:pt x="506616" y="280955"/>
                </a:cubicBezTo>
                <a:cubicBezTo>
                  <a:pt x="506616" y="217628"/>
                  <a:pt x="547298" y="166291"/>
                  <a:pt x="597481" y="166291"/>
                </a:cubicBezTo>
                <a:close/>
                <a:moveTo>
                  <a:pt x="254730" y="0"/>
                </a:moveTo>
                <a:cubicBezTo>
                  <a:pt x="324691" y="0"/>
                  <a:pt x="381405" y="71568"/>
                  <a:pt x="381405" y="159851"/>
                </a:cubicBezTo>
                <a:cubicBezTo>
                  <a:pt x="381405" y="248134"/>
                  <a:pt x="324691" y="319702"/>
                  <a:pt x="254730" y="319702"/>
                </a:cubicBezTo>
                <a:cubicBezTo>
                  <a:pt x="184770" y="319702"/>
                  <a:pt x="128056" y="248134"/>
                  <a:pt x="128056" y="159851"/>
                </a:cubicBezTo>
                <a:cubicBezTo>
                  <a:pt x="128056" y="71568"/>
                  <a:pt x="184770" y="0"/>
                  <a:pt x="25473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36" name="椭圆 35"/>
          <p:cNvSpPr/>
          <p:nvPr/>
        </p:nvSpPr>
        <p:spPr>
          <a:xfrm>
            <a:off x="2049884" y="1922315"/>
            <a:ext cx="68798" cy="68798"/>
          </a:xfrm>
          <a:prstGeom prst="ellipse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37" name="椭圆 36"/>
          <p:cNvSpPr/>
          <p:nvPr/>
        </p:nvSpPr>
        <p:spPr>
          <a:xfrm>
            <a:off x="2159577" y="1872752"/>
            <a:ext cx="39949" cy="39949"/>
          </a:xfrm>
          <a:prstGeom prst="ellipse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FAD69A6-790A-4762-840B-6D24D2E0E0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48" y="2063452"/>
            <a:ext cx="5019472" cy="476169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/>
    </mc:Choice>
    <mc:Fallback xmlns="">
      <p:transition spd="med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9" presetClass="entr" presetSubtype="0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8" presetClass="entr" presetSubtype="12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8" presetClass="entr" presetSubtype="3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2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0" presetClass="entr" presetSubtype="0" decel="10000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4" presetClass="entr" presetSubtype="5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7000"/>
                                  </p:iterate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41" grpId="0"/>
      <p:bldP spid="58" grpId="0"/>
      <p:bldP spid="62" grpId="0" bldLvl="0" animBg="1"/>
      <p:bldP spid="36" grpId="0" animBg="1"/>
      <p:bldP spid="3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SEIR-model-flowcha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5345" y="5211445"/>
            <a:ext cx="7818120" cy="164655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785967" y="344345"/>
            <a:ext cx="4620068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传统</a:t>
            </a:r>
            <a:r>
              <a:rPr lang="en-US" altLang="zh-CN" sz="36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SEIR模型的建立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378307" y="1188654"/>
            <a:ext cx="9434118" cy="852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100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我们</a:t>
            </a:r>
            <a:r>
              <a:rPr lang="en-US" altLang="zh-CN" sz="1100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尝试使用 SEIＲ 模型揭示COVID-19 的传播过程，鉴于 2020 年 1 月 26 日国家卫生健康委员会宣布COVID-19潜伏期具有传染性，因此本文设计了包含潜伏期传染性的SEIＲ流行病模型。模型涉及 4 类人群: 易感人群(S)、潜伏人群(E)、感染人群(I)、移除人群(Ｒ)，假设康复概率是γ,易感者的感染概率是β，感染者接触的人数是 r，潜伏者会传染易感者的概率为β2，潜伏者每天接触的人数是 r1。</a:t>
            </a:r>
          </a:p>
        </p:txBody>
      </p:sp>
      <p:sp>
        <p:nvSpPr>
          <p:cNvPr id="8" name="Chord 6"/>
          <p:cNvSpPr/>
          <p:nvPr/>
        </p:nvSpPr>
        <p:spPr>
          <a:xfrm>
            <a:off x="1256553" y="4323585"/>
            <a:ext cx="9678896" cy="6900166"/>
          </a:xfrm>
          <a:prstGeom prst="chord">
            <a:avLst>
              <a:gd name="adj1" fmla="val 11429899"/>
              <a:gd name="adj2" fmla="val 20957343"/>
            </a:avLst>
          </a:prstGeom>
          <a:noFill/>
          <a:ln w="476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弧形 9"/>
          <p:cNvSpPr/>
          <p:nvPr/>
        </p:nvSpPr>
        <p:spPr>
          <a:xfrm>
            <a:off x="916169" y="4089680"/>
            <a:ext cx="10237276" cy="7034888"/>
          </a:xfrm>
          <a:prstGeom prst="arc">
            <a:avLst>
              <a:gd name="adj1" fmla="val 11290316"/>
              <a:gd name="adj2" fmla="val 21109143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弧形 10"/>
          <p:cNvSpPr/>
          <p:nvPr/>
        </p:nvSpPr>
        <p:spPr>
          <a:xfrm>
            <a:off x="633054" y="3895128"/>
            <a:ext cx="10803506" cy="7423992"/>
          </a:xfrm>
          <a:prstGeom prst="arc">
            <a:avLst>
              <a:gd name="adj1" fmla="val 13203396"/>
              <a:gd name="adj2" fmla="val 17455292"/>
            </a:avLst>
          </a:prstGeom>
          <a:ln>
            <a:solidFill>
              <a:srgbClr val="C1C1C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2549229" y="4651073"/>
            <a:ext cx="163326" cy="163326"/>
          </a:xfrm>
          <a:prstGeom prst="ellipse">
            <a:avLst/>
          </a:prstGeom>
          <a:solidFill>
            <a:srgbClr val="C1C1C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4015324" y="4101261"/>
            <a:ext cx="110235" cy="110235"/>
          </a:xfrm>
          <a:prstGeom prst="ellipse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7388215" y="3999758"/>
            <a:ext cx="47912" cy="4791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2" name="对象 14"/>
          <p:cNvGraphicFramePr>
            <a:graphicFrameLocks noChangeAspect="1"/>
          </p:cNvGraphicFramePr>
          <p:nvPr/>
        </p:nvGraphicFramePr>
        <p:xfrm>
          <a:off x="4405630" y="2094865"/>
          <a:ext cx="3257550" cy="889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3148965" imgH="889000" progId="Equation.KSEE3">
                  <p:embed/>
                </p:oleObj>
              </mc:Choice>
              <mc:Fallback>
                <p:oleObj r:id="rId3" imgW="3148965" imgH="8890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405630" y="2094865"/>
                        <a:ext cx="3257550" cy="8890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文本框 14"/>
          <p:cNvSpPr txBox="1"/>
          <p:nvPr/>
        </p:nvSpPr>
        <p:spPr>
          <a:xfrm>
            <a:off x="1378942" y="2882834"/>
            <a:ext cx="9434118" cy="598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sz="1100" dirty="0">
                <a:latin typeface="Segoe UI Light" panose="020B0502040204020203" pitchFamily="34" charset="0"/>
                <a:cs typeface="Segoe UI Light" panose="020B0502040204020203" pitchFamily="34" charset="0"/>
                <a:sym typeface="+mn-ea"/>
              </a:rPr>
              <a:t>其中，i是 COVID-19 传播的天数，N是总人数，N = Si + Ii + Ｒi + Ei，Si，Ei，Ii，Ｒi分别表示第 i 天时易感人群人数、潜伏人群人数、感染人群人数、移除人群人数，α表示潜伏者转化为感染者的概率。</a:t>
            </a:r>
            <a:endParaRPr lang="en-US" altLang="zh-CN" sz="1100" dirty="0">
              <a:solidFill>
                <a:schemeClr val="tx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/>
    </mc:Choice>
    <mc:Fallback xmlns="">
      <p:transition spd="med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iterate type="wd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2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34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iterate type="wd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iterate type="wd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8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2" grpId="0"/>
      <p:bldP spid="1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任意多边形 3"/>
          <p:cNvSpPr/>
          <p:nvPr/>
        </p:nvSpPr>
        <p:spPr>
          <a:xfrm>
            <a:off x="1884395" y="0"/>
            <a:ext cx="8049833" cy="2297465"/>
          </a:xfrm>
          <a:custGeom>
            <a:avLst/>
            <a:gdLst>
              <a:gd name="connsiteX0" fmla="*/ 0 w 8049833"/>
              <a:gd name="connsiteY0" fmla="*/ 0 h 2297465"/>
              <a:gd name="connsiteX1" fmla="*/ 8049833 w 8049833"/>
              <a:gd name="connsiteY1" fmla="*/ 0 h 2297465"/>
              <a:gd name="connsiteX2" fmla="*/ 8022989 w 8049833"/>
              <a:gd name="connsiteY2" fmla="*/ 46685 h 2297465"/>
              <a:gd name="connsiteX3" fmla="*/ 4024917 w 8049833"/>
              <a:gd name="connsiteY3" fmla="*/ 2297465 h 2297465"/>
              <a:gd name="connsiteX4" fmla="*/ 26843 w 8049833"/>
              <a:gd name="connsiteY4" fmla="*/ 46685 h 22974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49833" h="2297465">
                <a:moveTo>
                  <a:pt x="0" y="0"/>
                </a:moveTo>
                <a:lnTo>
                  <a:pt x="8049833" y="0"/>
                </a:lnTo>
                <a:lnTo>
                  <a:pt x="8022989" y="46685"/>
                </a:lnTo>
                <a:cubicBezTo>
                  <a:pt x="7203077" y="1396080"/>
                  <a:pt x="5719261" y="2297465"/>
                  <a:pt x="4024917" y="2297465"/>
                </a:cubicBezTo>
                <a:cubicBezTo>
                  <a:pt x="2330571" y="2297465"/>
                  <a:pt x="846756" y="1396080"/>
                  <a:pt x="26843" y="46685"/>
                </a:cubicBezTo>
                <a:close/>
              </a:path>
            </a:pathLst>
          </a:custGeom>
          <a:solidFill>
            <a:srgbClr val="DDDEE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929130" y="3314700"/>
            <a:ext cx="8334375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总人口 N:人口数据来源为中华人民共和国国家统计局公布的2018年年末武汉人口数据，共计883.73万人。</a:t>
            </a:r>
          </a:p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感染概率β、β2以及潜伏者转化为感染者的概率α的计算: 在实际生活中，因采取了干预措施，假设感染者平均每天接触人数为 r = 10，潜伏者接触人数 r1 = 10，疫情期，易感人群数目等于总人数减去感染和潜伏人群，感染人群的变化率为 dIi /ddi =βIiSi/N -γIi≈(β-γ)Ii，依据国家卫计委在疫情暴发期公布的数据进行拟合后估算β=β2≈0.045，依据α=Ii/Ei计算得到α≈0.10。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982345" y="2515235"/>
            <a:ext cx="27273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确定方程相关参数</a:t>
            </a:r>
          </a:p>
        </p:txBody>
      </p:sp>
      <p:sp>
        <p:nvSpPr>
          <p:cNvPr id="16" name="弧形 15"/>
          <p:cNvSpPr/>
          <p:nvPr/>
        </p:nvSpPr>
        <p:spPr>
          <a:xfrm>
            <a:off x="2934139" y="-2470709"/>
            <a:ext cx="5934702" cy="5404410"/>
          </a:xfrm>
          <a:prstGeom prst="arc">
            <a:avLst>
              <a:gd name="adj1" fmla="val 4136794"/>
              <a:gd name="adj2" fmla="val 10282348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弧形 16"/>
          <p:cNvSpPr/>
          <p:nvPr/>
        </p:nvSpPr>
        <p:spPr>
          <a:xfrm>
            <a:off x="3012142" y="-2844800"/>
            <a:ext cx="5798372" cy="5641787"/>
          </a:xfrm>
          <a:prstGeom prst="arc">
            <a:avLst>
              <a:gd name="adj1" fmla="val 196373"/>
              <a:gd name="adj2" fmla="val 10648502"/>
            </a:avLst>
          </a:prstGeom>
          <a:ln>
            <a:solidFill>
              <a:srgbClr val="C1C1C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椭圆 2"/>
          <p:cNvSpPr/>
          <p:nvPr/>
        </p:nvSpPr>
        <p:spPr>
          <a:xfrm>
            <a:off x="4855883" y="2703051"/>
            <a:ext cx="154267" cy="154267"/>
          </a:xfrm>
          <a:prstGeom prst="ellipse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7246659" y="2408518"/>
            <a:ext cx="106714" cy="106714"/>
          </a:xfrm>
          <a:prstGeom prst="ellipse">
            <a:avLst/>
          </a:prstGeom>
          <a:solidFill>
            <a:srgbClr val="DDDEE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6879534" y="2752593"/>
            <a:ext cx="56371" cy="56371"/>
          </a:xfrm>
          <a:prstGeom prst="ellipse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2944955" y="647826"/>
            <a:ext cx="56371" cy="56371"/>
          </a:xfrm>
          <a:prstGeom prst="ellipse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2986693" y="86490"/>
            <a:ext cx="56371" cy="56371"/>
          </a:xfrm>
          <a:prstGeom prst="ellipse">
            <a:avLst/>
          </a:prstGeom>
          <a:solidFill>
            <a:srgbClr val="C1C1C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/>
          <p:cNvSpPr/>
          <p:nvPr/>
        </p:nvSpPr>
        <p:spPr>
          <a:xfrm>
            <a:off x="8776115" y="114675"/>
            <a:ext cx="56371" cy="56371"/>
          </a:xfrm>
          <a:prstGeom prst="ellipse">
            <a:avLst/>
          </a:prstGeom>
          <a:solidFill>
            <a:srgbClr val="C1C1C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6" name="对象 14"/>
          <p:cNvGraphicFramePr>
            <a:graphicFrameLocks noChangeAspect="1"/>
          </p:cNvGraphicFramePr>
          <p:nvPr/>
        </p:nvGraphicFramePr>
        <p:xfrm>
          <a:off x="3450590" y="86360"/>
          <a:ext cx="4921885" cy="1397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3148965" imgH="889000" progId="Equation.KSEE3">
                  <p:embed/>
                </p:oleObj>
              </mc:Choice>
              <mc:Fallback>
                <p:oleObj r:id="rId2" imgW="3148965" imgH="8890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450590" y="86360"/>
                        <a:ext cx="4921885" cy="13970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8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7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7000"/>
                                  </p:iterate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7000"/>
                                  </p:iterate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/>
      <p:bldP spid="8" grpId="0"/>
      <p:bldP spid="16" grpId="0" animBg="1"/>
      <p:bldP spid="17" grpId="0" animBg="1"/>
      <p:bldP spid="3" grpId="0" animBg="1"/>
      <p:bldP spid="18" grpId="0" animBg="1"/>
      <p:bldP spid="19" grpId="0" animBg="1"/>
      <p:bldP spid="20" grpId="0" animBg="1"/>
      <p:bldP spid="21" grpId="0" animBg="1"/>
      <p:bldP spid="2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Oval 42"/>
          <p:cNvSpPr/>
          <p:nvPr/>
        </p:nvSpPr>
        <p:spPr>
          <a:xfrm>
            <a:off x="4486323" y="1054415"/>
            <a:ext cx="3222022" cy="3222022"/>
          </a:xfrm>
          <a:prstGeom prst="ellipse">
            <a:avLst/>
          </a:prstGeom>
          <a:blipFill dpi="0" rotWithShape="1">
            <a:blip r:embed="rId2"/>
            <a:srcRect/>
            <a:stretch>
              <a:fillRect l="-82424" t="-74129" r="-82424" b="-2069"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文本框 49"/>
          <p:cNvSpPr txBox="1"/>
          <p:nvPr/>
        </p:nvSpPr>
        <p:spPr>
          <a:xfrm>
            <a:off x="4353560" y="4761865"/>
            <a:ext cx="397764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latin typeface="Segoe UI Semibold" panose="020B0702040204020203" pitchFamily="34" charset="0"/>
                <a:cs typeface="Segoe UI Semibold" panose="020B0702040204020203" pitchFamily="34" charset="0"/>
                <a:sym typeface="+mn-ea"/>
              </a:rPr>
              <a:t>传统SEIR模拟结果</a:t>
            </a:r>
            <a:endParaRPr lang="zh-CN" altLang="en-US" sz="36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1378941" y="5549370"/>
            <a:ext cx="9434118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据方程确定相关参数后，将相关参数代入 Python 建立 SEIR模型进行参数拟合后的预测结果。</a:t>
            </a:r>
          </a:p>
        </p:txBody>
      </p:sp>
      <p:sp>
        <p:nvSpPr>
          <p:cNvPr id="45" name="椭圆 44"/>
          <p:cNvSpPr/>
          <p:nvPr/>
        </p:nvSpPr>
        <p:spPr>
          <a:xfrm>
            <a:off x="5280514" y="1777024"/>
            <a:ext cx="1630973" cy="1630974"/>
          </a:xfrm>
          <a:prstGeom prst="ellipse">
            <a:avLst/>
          </a:prstGeom>
          <a:solidFill>
            <a:schemeClr val="tx1">
              <a:alpha val="6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5186931" y="1683441"/>
            <a:ext cx="1818140" cy="1818140"/>
          </a:xfrm>
          <a:prstGeom prst="ellipse">
            <a:avLst/>
          </a:prstGeom>
          <a:noFill/>
          <a:ln w="12700" cap="flat" cmpd="sng" algn="ctr">
            <a:solidFill>
              <a:schemeClr val="bg1">
                <a:lumMod val="85000"/>
              </a:schemeClr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6483175" y="3520397"/>
            <a:ext cx="119156" cy="119156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6673158" y="3434556"/>
            <a:ext cx="69190" cy="69190"/>
          </a:xfrm>
          <a:prstGeom prst="ellipse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5167885" y="2665426"/>
            <a:ext cx="73503" cy="73503"/>
          </a:xfrm>
          <a:prstGeom prst="ellipse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文本框 53"/>
          <p:cNvSpPr txBox="1"/>
          <p:nvPr/>
        </p:nvSpPr>
        <p:spPr>
          <a:xfrm>
            <a:off x="5580209" y="1886379"/>
            <a:ext cx="112640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600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02</a:t>
            </a:r>
            <a:endParaRPr lang="zh-CN" altLang="en-US" sz="6600" dirty="0">
              <a:solidFill>
                <a:schemeClr val="bg1">
                  <a:lumMod val="95000"/>
                </a:schemeClr>
              </a:solidFill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</p:txBody>
      </p:sp>
      <p:grpSp>
        <p:nvGrpSpPr>
          <p:cNvPr id="55" name="组合 54"/>
          <p:cNvGrpSpPr/>
          <p:nvPr/>
        </p:nvGrpSpPr>
        <p:grpSpPr>
          <a:xfrm>
            <a:off x="5044791" y="1510781"/>
            <a:ext cx="2116445" cy="2161093"/>
            <a:chOff x="5044791" y="1510781"/>
            <a:chExt cx="2116445" cy="2161093"/>
          </a:xfrm>
        </p:grpSpPr>
        <p:sp>
          <p:nvSpPr>
            <p:cNvPr id="56" name="弧形 55"/>
            <p:cNvSpPr/>
            <p:nvPr/>
          </p:nvSpPr>
          <p:spPr>
            <a:xfrm>
              <a:off x="5044791" y="1523617"/>
              <a:ext cx="2116445" cy="2148257"/>
            </a:xfrm>
            <a:prstGeom prst="arc">
              <a:avLst>
                <a:gd name="adj1" fmla="val 16135557"/>
                <a:gd name="adj2" fmla="val 8938577"/>
              </a:avLst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椭圆 56"/>
            <p:cNvSpPr/>
            <p:nvPr/>
          </p:nvSpPr>
          <p:spPr>
            <a:xfrm>
              <a:off x="6068704" y="1510781"/>
              <a:ext cx="28630" cy="2863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椭圆 57"/>
            <p:cNvSpPr/>
            <p:nvPr/>
          </p:nvSpPr>
          <p:spPr>
            <a:xfrm>
              <a:off x="5177571" y="3129313"/>
              <a:ext cx="28630" cy="2863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9" name="组合 58"/>
          <p:cNvGrpSpPr/>
          <p:nvPr/>
        </p:nvGrpSpPr>
        <p:grpSpPr>
          <a:xfrm>
            <a:off x="4705970" y="1257299"/>
            <a:ext cx="2698189" cy="2748055"/>
            <a:chOff x="4705970" y="1257299"/>
            <a:chExt cx="2698189" cy="2748055"/>
          </a:xfrm>
        </p:grpSpPr>
        <p:sp>
          <p:nvSpPr>
            <p:cNvPr id="60" name="弧形 59"/>
            <p:cNvSpPr/>
            <p:nvPr/>
          </p:nvSpPr>
          <p:spPr>
            <a:xfrm>
              <a:off x="4705970" y="1269126"/>
              <a:ext cx="2698189" cy="2724217"/>
            </a:xfrm>
            <a:prstGeom prst="arc">
              <a:avLst>
                <a:gd name="adj1" fmla="val 5368489"/>
                <a:gd name="adj2" fmla="val 16261056"/>
              </a:avLst>
            </a:prstGeom>
            <a:no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椭圆 60"/>
            <p:cNvSpPr/>
            <p:nvPr/>
          </p:nvSpPr>
          <p:spPr>
            <a:xfrm>
              <a:off x="6068704" y="1257299"/>
              <a:ext cx="28630" cy="2863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椭圆 61"/>
            <p:cNvSpPr/>
            <p:nvPr/>
          </p:nvSpPr>
          <p:spPr>
            <a:xfrm>
              <a:off x="6050909" y="3976724"/>
              <a:ext cx="28630" cy="28630"/>
            </a:xfrm>
            <a:prstGeom prst="ellipse">
              <a:avLst/>
            </a:prstGeom>
            <a:solidFill>
              <a:srgbClr val="C1C1C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5280513" y="1523617"/>
            <a:ext cx="2123646" cy="2261506"/>
            <a:chOff x="5280513" y="1523617"/>
            <a:chExt cx="2123646" cy="2261506"/>
          </a:xfrm>
        </p:grpSpPr>
        <p:sp>
          <p:nvSpPr>
            <p:cNvPr id="64" name="弧形 63"/>
            <p:cNvSpPr/>
            <p:nvPr/>
          </p:nvSpPr>
          <p:spPr>
            <a:xfrm>
              <a:off x="5280513" y="1523617"/>
              <a:ext cx="2123646" cy="2261506"/>
            </a:xfrm>
            <a:prstGeom prst="arc">
              <a:avLst>
                <a:gd name="adj1" fmla="val 20643614"/>
                <a:gd name="adj2" fmla="val 3170841"/>
              </a:avLst>
            </a:prstGeom>
            <a:ln>
              <a:solidFill>
                <a:srgbClr val="DDDEE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椭圆 64"/>
            <p:cNvSpPr/>
            <p:nvPr/>
          </p:nvSpPr>
          <p:spPr>
            <a:xfrm>
              <a:off x="6991645" y="3518145"/>
              <a:ext cx="28630" cy="28630"/>
            </a:xfrm>
            <a:prstGeom prst="ellipse">
              <a:avLst/>
            </a:prstGeom>
            <a:solidFill>
              <a:srgbClr val="C1C1C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6" name="椭圆 65"/>
          <p:cNvSpPr/>
          <p:nvPr/>
        </p:nvSpPr>
        <p:spPr>
          <a:xfrm>
            <a:off x="7403596" y="1463180"/>
            <a:ext cx="95201" cy="95201"/>
          </a:xfrm>
          <a:prstGeom prst="ellipse">
            <a:avLst/>
          </a:prstGeom>
          <a:solidFill>
            <a:srgbClr val="C1C1C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文本框 66"/>
          <p:cNvSpPr txBox="1"/>
          <p:nvPr/>
        </p:nvSpPr>
        <p:spPr>
          <a:xfrm>
            <a:off x="5708606" y="2816644"/>
            <a:ext cx="741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PART</a:t>
            </a:r>
            <a:endParaRPr lang="zh-CN" altLang="en-US" b="1" dirty="0"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sp>
        <p:nvSpPr>
          <p:cNvPr id="68" name="Oval 42"/>
          <p:cNvSpPr/>
          <p:nvPr/>
        </p:nvSpPr>
        <p:spPr>
          <a:xfrm>
            <a:off x="4316399" y="885825"/>
            <a:ext cx="3559202" cy="3559202"/>
          </a:xfrm>
          <a:prstGeom prst="ellipse">
            <a:avLst/>
          </a:prstGeom>
          <a:noFill/>
          <a:ln w="12700" cap="flat" cmpd="sng" algn="ctr">
            <a:solidFill>
              <a:srgbClr val="C1C1C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椭圆 68"/>
          <p:cNvSpPr/>
          <p:nvPr/>
        </p:nvSpPr>
        <p:spPr>
          <a:xfrm>
            <a:off x="4944009" y="1683441"/>
            <a:ext cx="144718" cy="144718"/>
          </a:xfrm>
          <a:prstGeom prst="ellipse">
            <a:avLst/>
          </a:prstGeom>
          <a:solidFill>
            <a:srgbClr val="C1C1C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椭圆 69"/>
          <p:cNvSpPr/>
          <p:nvPr/>
        </p:nvSpPr>
        <p:spPr>
          <a:xfrm>
            <a:off x="5179143" y="1552171"/>
            <a:ext cx="58600" cy="58600"/>
          </a:xfrm>
          <a:prstGeom prst="ellipse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矩形 70"/>
          <p:cNvSpPr/>
          <p:nvPr/>
        </p:nvSpPr>
        <p:spPr>
          <a:xfrm>
            <a:off x="5035306" y="3512891"/>
            <a:ext cx="107812" cy="118372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椭圆 71"/>
          <p:cNvSpPr/>
          <p:nvPr/>
        </p:nvSpPr>
        <p:spPr>
          <a:xfrm>
            <a:off x="7318444" y="2293374"/>
            <a:ext cx="95201" cy="95201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0" presetClass="entr" presetSubtype="0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8" presetClass="entr" presetSubtype="12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2" dur="7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8" presetClass="entr" presetSubtype="12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5" dur="7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8" presetClass="entr" presetSubtype="3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28" dur="7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8" presetClass="entr" presetSubtype="1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1" dur="7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8" presetClass="entr" presetSubtype="3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34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" presetClass="entr" presetSubtype="1" decel="10000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1" decel="10000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1" decel="10000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1" decel="10000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1" decel="10000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1" decel="10000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1" decel="10000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7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7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7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7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  <p:bldP spid="52" grpId="0"/>
      <p:bldP spid="45" grpId="0" animBg="1"/>
      <p:bldP spid="46" grpId="0" animBg="1"/>
      <p:bldP spid="49" grpId="0" animBg="1"/>
      <p:bldP spid="53" grpId="0" animBg="1"/>
      <p:bldP spid="54" grpId="0"/>
      <p:bldP spid="66" grpId="0" animBg="1"/>
      <p:bldP spid="67" grpId="0"/>
      <p:bldP spid="68" grpId="0" animBg="1"/>
      <p:bldP spid="69" grpId="0" animBg="1"/>
      <p:bldP spid="70" grpId="0" animBg="1"/>
      <p:bldP spid="71" grpId="0" animBg="1"/>
      <p:bldP spid="7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六边形 3"/>
          <p:cNvSpPr/>
          <p:nvPr/>
        </p:nvSpPr>
        <p:spPr>
          <a:xfrm>
            <a:off x="5314950" y="584200"/>
            <a:ext cx="6527165" cy="5568315"/>
          </a:xfrm>
          <a:prstGeom prst="hexagon">
            <a:avLst>
              <a:gd name="adj" fmla="val 28651"/>
              <a:gd name="vf" fmla="val 115470"/>
            </a:avLst>
          </a:prstGeom>
          <a:solidFill>
            <a:srgbClr val="DDDEE1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6636365" y="821286"/>
            <a:ext cx="3949394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限行</a:t>
            </a:r>
            <a:r>
              <a:rPr lang="en-US" altLang="zh-CN" sz="28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措施实行后COVID—19的暴发趋势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6636385" y="1774190"/>
            <a:ext cx="4151630" cy="4154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停工停学但不限制出行措施实行后COVID—19的暴发趋势</a:t>
            </a:r>
          </a:p>
          <a:p>
            <a:pPr algn="l">
              <a:lnSpc>
                <a:spcPct val="150000"/>
              </a:lnSpc>
            </a:pPr>
            <a:r>
              <a:rPr lang="zh-CN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在采取停工停学但不限制出行防控措施下COVID-19的暴发趋势如图所示，疫情会在2月底附近迎来顶峰，并且感染人数将远超目前的情况。</a:t>
            </a:r>
          </a:p>
          <a:p>
            <a:pPr algn="l">
              <a:lnSpc>
                <a:spcPct val="150000"/>
              </a:lnSpc>
            </a:pPr>
            <a:r>
              <a:rPr lang="zh-CN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在限制出行措施下COVID-19的暴发趋势</a:t>
            </a:r>
          </a:p>
          <a:p>
            <a:pPr algn="l">
              <a:lnSpc>
                <a:spcPct val="150000"/>
              </a:lnSpc>
            </a:pPr>
            <a:r>
              <a:rPr lang="zh-CN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2月2日起限制社区居民外出，每家每天指派一人购买生活用品政策，假设感染者平均每天接触人数r=3，潜伏者接触人数r1=5，治愈率较之前有所提高，从国家卫生健康委员会疫情通报数据上显示，治愈率提高25% ，即γ从0.095提高了25个百分点至0.11875，还可以观察到，在限制社区出行后，感染曲线明显平滑减缓，潜伏和感染人群的峰值分别降低了45.71% 和29.90%，我们还发现潜伏者的峰值和感染者的峰值相差一周左右，潜伏者的峰值更快到达，成为本次疫情拐点的标志。此外，模型的峰值出现在第107天，从12月12日武汉市卫健委进行的回顾式调查发现第1例患者发病，判断其感染病毒时间应大致在12月初甚至更早的时间，所以，推断出模型疫情拐点出现在3月中。</a:t>
            </a:r>
          </a:p>
        </p:txBody>
      </p:sp>
      <p:sp>
        <p:nvSpPr>
          <p:cNvPr id="9" name="Hexagon 8"/>
          <p:cNvSpPr/>
          <p:nvPr/>
        </p:nvSpPr>
        <p:spPr>
          <a:xfrm>
            <a:off x="852170" y="89535"/>
            <a:ext cx="4208400" cy="3189600"/>
          </a:xfrm>
          <a:prstGeom prst="hexagon">
            <a:avLst>
              <a:gd name="adj" fmla="val 8089"/>
              <a:gd name="vf" fmla="val 115470"/>
            </a:avLst>
          </a:prstGeom>
          <a:blipFill dpi="0" rotWithShape="1">
            <a:blip r:embed="rId3"/>
            <a:srcRect/>
            <a:tile sx="70000" sy="70000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Hexagon 9"/>
          <p:cNvSpPr/>
          <p:nvPr/>
        </p:nvSpPr>
        <p:spPr>
          <a:xfrm>
            <a:off x="852170" y="3344545"/>
            <a:ext cx="4208400" cy="3189600"/>
          </a:xfrm>
          <a:prstGeom prst="hexagon">
            <a:avLst>
              <a:gd name="adj" fmla="val 935"/>
              <a:gd name="vf" fmla="val 115470"/>
            </a:avLst>
          </a:prstGeom>
          <a:blipFill dpi="0" rotWithShape="1">
            <a:blip r:embed="rId4"/>
            <a:srcRect/>
            <a:tile sx="70000" sy="70000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9437370" y="5591175"/>
            <a:ext cx="1460500" cy="875030"/>
            <a:chOff x="14862" y="8465"/>
            <a:chExt cx="2300" cy="1378"/>
          </a:xfrm>
        </p:grpSpPr>
        <p:cxnSp>
          <p:nvCxnSpPr>
            <p:cNvPr id="14" name="直接连接符 13"/>
            <p:cNvCxnSpPr/>
            <p:nvPr/>
          </p:nvCxnSpPr>
          <p:spPr>
            <a:xfrm>
              <a:off x="14982" y="9745"/>
              <a:ext cx="1396" cy="0"/>
            </a:xfrm>
            <a:prstGeom prst="line">
              <a:avLst/>
            </a:prstGeom>
            <a:ln>
              <a:solidFill>
                <a:srgbClr val="C1C1C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 flipV="1">
              <a:off x="16378" y="8465"/>
              <a:ext cx="785" cy="1295"/>
            </a:xfrm>
            <a:prstGeom prst="line">
              <a:avLst/>
            </a:prstGeom>
            <a:ln>
              <a:solidFill>
                <a:srgbClr val="C1C1C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椭圆 15"/>
            <p:cNvSpPr/>
            <p:nvPr/>
          </p:nvSpPr>
          <p:spPr>
            <a:xfrm>
              <a:off x="14862" y="9663"/>
              <a:ext cx="180" cy="180"/>
            </a:xfrm>
            <a:prstGeom prst="ellipse">
              <a:avLst/>
            </a:prstGeom>
            <a:solidFill>
              <a:schemeClr val="tx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8" name="椭圆 17"/>
          <p:cNvSpPr/>
          <p:nvPr/>
        </p:nvSpPr>
        <p:spPr>
          <a:xfrm>
            <a:off x="10884390" y="5339577"/>
            <a:ext cx="45770" cy="45770"/>
          </a:xfrm>
          <a:prstGeom prst="ellipse">
            <a:avLst/>
          </a:prstGeom>
          <a:solidFill>
            <a:srgbClr val="C1C1C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3273022" y="1490091"/>
            <a:ext cx="45770" cy="45770"/>
          </a:xfrm>
          <a:prstGeom prst="ellipse">
            <a:avLst/>
          </a:prstGeom>
          <a:solidFill>
            <a:srgbClr val="C1C1C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grpId="0" nodeType="withEffect">
                                  <p:stCondLst>
                                    <p:cond delay="1200"/>
                                  </p:stCondLst>
                                  <p:iterate type="wd">
                                    <p:tmPct val="6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5" grpId="0"/>
      <p:bldP spid="7" grpId="0"/>
      <p:bldP spid="9" grpId="0" bldLvl="0" animBg="1"/>
      <p:bldP spid="10" grpId="0" bldLvl="0" animBg="1"/>
      <p:bldP spid="18" grpId="0" animBg="1"/>
      <p:bldP spid="1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六边形 3"/>
          <p:cNvSpPr/>
          <p:nvPr/>
        </p:nvSpPr>
        <p:spPr>
          <a:xfrm>
            <a:off x="5254625" y="821055"/>
            <a:ext cx="6085205" cy="4946650"/>
          </a:xfrm>
          <a:prstGeom prst="hexagon">
            <a:avLst>
              <a:gd name="adj" fmla="val 28651"/>
              <a:gd name="vf" fmla="val 115470"/>
            </a:avLst>
          </a:prstGeom>
          <a:solidFill>
            <a:srgbClr val="DDDEE1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6322675" y="1140056"/>
            <a:ext cx="3949394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推迟限制出行措施下COVID-19的暴发趋势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6221730" y="2092960"/>
            <a:ext cx="4151630" cy="3046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基于武汉正式封城日期是2020年1月23号。我们将封城时间推迟10天，并进行预测对比。</a:t>
            </a:r>
          </a:p>
          <a:p>
            <a:pPr algn="l">
              <a:lnSpc>
                <a:spcPct val="150000"/>
              </a:lnSpc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如图2-3和图2-4所示，1月23日封城实行后COVID-19在2月10日达到顶峰且最终累计确诊人数达到62188人，当封城时间往后推迟10天时，COVID-19在2月20日达到顶峰且最终累计确诊人数达到261963人。仅仅推迟10天，累计确诊人数翻了4倍。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9" name="Hexagon 8"/>
          <p:cNvSpPr/>
          <p:nvPr/>
        </p:nvSpPr>
        <p:spPr>
          <a:xfrm>
            <a:off x="621665" y="240665"/>
            <a:ext cx="4208780" cy="3190875"/>
          </a:xfrm>
          <a:prstGeom prst="hexagon">
            <a:avLst>
              <a:gd name="adj" fmla="val 0"/>
              <a:gd name="vf" fmla="val 115470"/>
            </a:avLst>
          </a:prstGeom>
          <a:blipFill dpi="0" rotWithShape="1">
            <a:blip r:embed="rId2"/>
            <a:srcRect/>
            <a:stretch>
              <a:fillRect t="-3000" r="-2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Hexagon 9"/>
          <p:cNvSpPr/>
          <p:nvPr/>
        </p:nvSpPr>
        <p:spPr>
          <a:xfrm>
            <a:off x="621665" y="3431540"/>
            <a:ext cx="4342130" cy="3199130"/>
          </a:xfrm>
          <a:prstGeom prst="hexagon">
            <a:avLst>
              <a:gd name="adj" fmla="val 0"/>
              <a:gd name="vf" fmla="val 115470"/>
            </a:avLst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9081135" y="5192395"/>
            <a:ext cx="1460500" cy="875030"/>
            <a:chOff x="14862" y="8465"/>
            <a:chExt cx="2300" cy="1378"/>
          </a:xfrm>
        </p:grpSpPr>
        <p:cxnSp>
          <p:nvCxnSpPr>
            <p:cNvPr id="14" name="直接连接符 13"/>
            <p:cNvCxnSpPr/>
            <p:nvPr/>
          </p:nvCxnSpPr>
          <p:spPr>
            <a:xfrm>
              <a:off x="14982" y="9745"/>
              <a:ext cx="1396" cy="0"/>
            </a:xfrm>
            <a:prstGeom prst="line">
              <a:avLst/>
            </a:prstGeom>
            <a:ln>
              <a:solidFill>
                <a:srgbClr val="C1C1C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 flipV="1">
              <a:off x="16378" y="8465"/>
              <a:ext cx="785" cy="1295"/>
            </a:xfrm>
            <a:prstGeom prst="line">
              <a:avLst/>
            </a:prstGeom>
            <a:ln>
              <a:solidFill>
                <a:srgbClr val="C1C1C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椭圆 15"/>
            <p:cNvSpPr/>
            <p:nvPr/>
          </p:nvSpPr>
          <p:spPr>
            <a:xfrm>
              <a:off x="14862" y="9663"/>
              <a:ext cx="180" cy="180"/>
            </a:xfrm>
            <a:prstGeom prst="ellipse">
              <a:avLst/>
            </a:prstGeom>
            <a:solidFill>
              <a:schemeClr val="tx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8" name="椭圆 17"/>
          <p:cNvSpPr/>
          <p:nvPr/>
        </p:nvSpPr>
        <p:spPr>
          <a:xfrm>
            <a:off x="10603720" y="5339577"/>
            <a:ext cx="45770" cy="45770"/>
          </a:xfrm>
          <a:prstGeom prst="ellipse">
            <a:avLst/>
          </a:prstGeom>
          <a:solidFill>
            <a:srgbClr val="C1C1C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3273022" y="1490091"/>
            <a:ext cx="45770" cy="45770"/>
          </a:xfrm>
          <a:prstGeom prst="ellipse">
            <a:avLst/>
          </a:prstGeom>
          <a:solidFill>
            <a:srgbClr val="C1C1C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grpId="0" nodeType="withEffect">
                                  <p:stCondLst>
                                    <p:cond delay="1200"/>
                                  </p:stCondLst>
                                  <p:iterate type="wd">
                                    <p:tmPct val="6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5" grpId="0"/>
      <p:bldP spid="7" grpId="0"/>
      <p:bldP spid="9" grpId="0" bldLvl="0" animBg="1"/>
      <p:bldP spid="10" grpId="0" bldLvl="0" animBg="1"/>
      <p:bldP spid="18" grpId="0" bldLvl="0" animBg="1"/>
      <p:bldP spid="19" grpId="0" bldLvl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Oval 42"/>
          <p:cNvSpPr/>
          <p:nvPr/>
        </p:nvSpPr>
        <p:spPr>
          <a:xfrm>
            <a:off x="4486323" y="1054415"/>
            <a:ext cx="3222022" cy="3222022"/>
          </a:xfrm>
          <a:prstGeom prst="ellipse">
            <a:avLst/>
          </a:prstGeom>
          <a:blipFill dpi="0" rotWithShape="1">
            <a:blip r:embed="rId2"/>
            <a:srcRect/>
            <a:stretch>
              <a:fillRect l="-53208" t="-19474" r="-103744" b="-51786"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3949808" y="4812572"/>
            <a:ext cx="4292384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bold" panose="020B0702040204020203" pitchFamily="34" charset="0"/>
                <a:ea typeface="等线" panose="02010600030101010101" charset="-122"/>
                <a:cs typeface="Segoe UI Semibold" panose="020B0702040204020203" pitchFamily="34" charset="0"/>
              </a:rPr>
              <a:t>基于复杂网络的SEIR</a:t>
            </a:r>
            <a:endParaRPr kumimoji="0" lang="en-US" altLang="zh-CN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Semibold" panose="020B0702040204020203" pitchFamily="34" charset="0"/>
              <a:ea typeface="等线" panose="02010600030101010101" charset="-122"/>
              <a:cs typeface="Segoe UI Semibold" panose="020B0702040204020203" pitchFamily="34" charset="0"/>
            </a:endParaRPr>
          </a:p>
        </p:txBody>
      </p:sp>
      <p:sp>
        <p:nvSpPr>
          <p:cNvPr id="44" name="椭圆 43"/>
          <p:cNvSpPr/>
          <p:nvPr/>
        </p:nvSpPr>
        <p:spPr>
          <a:xfrm>
            <a:off x="5280514" y="1777024"/>
            <a:ext cx="1630973" cy="1630974"/>
          </a:xfrm>
          <a:prstGeom prst="ellipse">
            <a:avLst/>
          </a:prstGeom>
          <a:solidFill>
            <a:schemeClr val="tx1">
              <a:alpha val="6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5186931" y="1683441"/>
            <a:ext cx="1818140" cy="1818140"/>
          </a:xfrm>
          <a:prstGeom prst="ellipse">
            <a:avLst/>
          </a:prstGeom>
          <a:noFill/>
          <a:ln w="12700" cap="flat" cmpd="sng" algn="ctr">
            <a:solidFill>
              <a:schemeClr val="bg1">
                <a:lumMod val="85000"/>
              </a:schemeClr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6483175" y="3520397"/>
            <a:ext cx="119156" cy="119156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6673158" y="3434556"/>
            <a:ext cx="69190" cy="69190"/>
          </a:xfrm>
          <a:prstGeom prst="ellipse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5167885" y="2665426"/>
            <a:ext cx="73503" cy="73503"/>
          </a:xfrm>
          <a:prstGeom prst="ellipse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文本框 52"/>
          <p:cNvSpPr txBox="1"/>
          <p:nvPr/>
        </p:nvSpPr>
        <p:spPr>
          <a:xfrm>
            <a:off x="5580209" y="1886379"/>
            <a:ext cx="112640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600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03</a:t>
            </a:r>
            <a:endParaRPr lang="zh-CN" altLang="en-US" sz="6600" dirty="0">
              <a:solidFill>
                <a:schemeClr val="bg1">
                  <a:lumMod val="95000"/>
                </a:schemeClr>
              </a:solidFill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5044791" y="1510781"/>
            <a:ext cx="2116445" cy="2161093"/>
            <a:chOff x="5044791" y="1510781"/>
            <a:chExt cx="2116445" cy="2161093"/>
          </a:xfrm>
        </p:grpSpPr>
        <p:sp>
          <p:nvSpPr>
            <p:cNvPr id="55" name="弧形 54"/>
            <p:cNvSpPr/>
            <p:nvPr/>
          </p:nvSpPr>
          <p:spPr>
            <a:xfrm>
              <a:off x="5044791" y="1523617"/>
              <a:ext cx="2116445" cy="2148257"/>
            </a:xfrm>
            <a:prstGeom prst="arc">
              <a:avLst>
                <a:gd name="adj1" fmla="val 16135557"/>
                <a:gd name="adj2" fmla="val 8938577"/>
              </a:avLst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椭圆 55"/>
            <p:cNvSpPr/>
            <p:nvPr/>
          </p:nvSpPr>
          <p:spPr>
            <a:xfrm>
              <a:off x="6068704" y="1510781"/>
              <a:ext cx="28630" cy="2863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椭圆 56"/>
            <p:cNvSpPr/>
            <p:nvPr/>
          </p:nvSpPr>
          <p:spPr>
            <a:xfrm>
              <a:off x="5177571" y="3129313"/>
              <a:ext cx="28630" cy="2863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8" name="组合 57"/>
          <p:cNvGrpSpPr/>
          <p:nvPr/>
        </p:nvGrpSpPr>
        <p:grpSpPr>
          <a:xfrm>
            <a:off x="4705970" y="1257299"/>
            <a:ext cx="2698189" cy="2748055"/>
            <a:chOff x="4705970" y="1257299"/>
            <a:chExt cx="2698189" cy="2748055"/>
          </a:xfrm>
        </p:grpSpPr>
        <p:sp>
          <p:nvSpPr>
            <p:cNvPr id="59" name="弧形 58"/>
            <p:cNvSpPr/>
            <p:nvPr/>
          </p:nvSpPr>
          <p:spPr>
            <a:xfrm>
              <a:off x="4705970" y="1269126"/>
              <a:ext cx="2698189" cy="2724217"/>
            </a:xfrm>
            <a:prstGeom prst="arc">
              <a:avLst>
                <a:gd name="adj1" fmla="val 5368489"/>
                <a:gd name="adj2" fmla="val 16261056"/>
              </a:avLst>
            </a:prstGeom>
            <a:no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椭圆 59"/>
            <p:cNvSpPr/>
            <p:nvPr/>
          </p:nvSpPr>
          <p:spPr>
            <a:xfrm>
              <a:off x="6068704" y="1257299"/>
              <a:ext cx="28630" cy="2863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椭圆 60"/>
            <p:cNvSpPr/>
            <p:nvPr/>
          </p:nvSpPr>
          <p:spPr>
            <a:xfrm>
              <a:off x="6050909" y="3976724"/>
              <a:ext cx="28630" cy="28630"/>
            </a:xfrm>
            <a:prstGeom prst="ellipse">
              <a:avLst/>
            </a:prstGeom>
            <a:solidFill>
              <a:srgbClr val="C1C1C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2" name="组合 61"/>
          <p:cNvGrpSpPr/>
          <p:nvPr/>
        </p:nvGrpSpPr>
        <p:grpSpPr>
          <a:xfrm>
            <a:off x="5280513" y="1523617"/>
            <a:ext cx="2123646" cy="2261506"/>
            <a:chOff x="5280513" y="1523617"/>
            <a:chExt cx="2123646" cy="2261506"/>
          </a:xfrm>
        </p:grpSpPr>
        <p:sp>
          <p:nvSpPr>
            <p:cNvPr id="63" name="弧形 62"/>
            <p:cNvSpPr/>
            <p:nvPr/>
          </p:nvSpPr>
          <p:spPr>
            <a:xfrm>
              <a:off x="5280513" y="1523617"/>
              <a:ext cx="2123646" cy="2261506"/>
            </a:xfrm>
            <a:prstGeom prst="arc">
              <a:avLst>
                <a:gd name="adj1" fmla="val 20643614"/>
                <a:gd name="adj2" fmla="val 3170841"/>
              </a:avLst>
            </a:prstGeom>
            <a:ln>
              <a:solidFill>
                <a:srgbClr val="DDDEE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椭圆 63"/>
            <p:cNvSpPr/>
            <p:nvPr/>
          </p:nvSpPr>
          <p:spPr>
            <a:xfrm>
              <a:off x="6991645" y="3518145"/>
              <a:ext cx="28630" cy="28630"/>
            </a:xfrm>
            <a:prstGeom prst="ellipse">
              <a:avLst/>
            </a:prstGeom>
            <a:solidFill>
              <a:srgbClr val="C1C1C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5" name="椭圆 64"/>
          <p:cNvSpPr/>
          <p:nvPr/>
        </p:nvSpPr>
        <p:spPr>
          <a:xfrm>
            <a:off x="7403596" y="1463180"/>
            <a:ext cx="95201" cy="95201"/>
          </a:xfrm>
          <a:prstGeom prst="ellipse">
            <a:avLst/>
          </a:prstGeom>
          <a:solidFill>
            <a:srgbClr val="C1C1C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文本框 65"/>
          <p:cNvSpPr txBox="1"/>
          <p:nvPr/>
        </p:nvSpPr>
        <p:spPr>
          <a:xfrm>
            <a:off x="5708606" y="2816644"/>
            <a:ext cx="741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PART</a:t>
            </a:r>
            <a:endParaRPr lang="zh-CN" altLang="en-US" b="1" dirty="0"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sp>
        <p:nvSpPr>
          <p:cNvPr id="67" name="Oval 42"/>
          <p:cNvSpPr/>
          <p:nvPr/>
        </p:nvSpPr>
        <p:spPr>
          <a:xfrm>
            <a:off x="4316399" y="885825"/>
            <a:ext cx="3559202" cy="3559202"/>
          </a:xfrm>
          <a:prstGeom prst="ellipse">
            <a:avLst/>
          </a:prstGeom>
          <a:noFill/>
          <a:ln w="12700" cap="flat" cmpd="sng" algn="ctr">
            <a:solidFill>
              <a:srgbClr val="C1C1C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椭圆 67"/>
          <p:cNvSpPr/>
          <p:nvPr/>
        </p:nvSpPr>
        <p:spPr>
          <a:xfrm>
            <a:off x="4944009" y="1683441"/>
            <a:ext cx="144718" cy="144718"/>
          </a:xfrm>
          <a:prstGeom prst="ellipse">
            <a:avLst/>
          </a:prstGeom>
          <a:solidFill>
            <a:srgbClr val="C1C1C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椭圆 68"/>
          <p:cNvSpPr/>
          <p:nvPr/>
        </p:nvSpPr>
        <p:spPr>
          <a:xfrm>
            <a:off x="5179143" y="1552171"/>
            <a:ext cx="58600" cy="58600"/>
          </a:xfrm>
          <a:prstGeom prst="ellipse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矩形 69"/>
          <p:cNvSpPr/>
          <p:nvPr/>
        </p:nvSpPr>
        <p:spPr>
          <a:xfrm>
            <a:off x="5035306" y="3512891"/>
            <a:ext cx="107812" cy="118372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椭圆 70"/>
          <p:cNvSpPr/>
          <p:nvPr/>
        </p:nvSpPr>
        <p:spPr>
          <a:xfrm>
            <a:off x="7318444" y="2293374"/>
            <a:ext cx="95201" cy="95201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0" presetClass="entr" presetSubtype="0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8" presetClass="entr" presetSubtype="12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2" dur="7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8" presetClass="entr" presetSubtype="12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5" dur="7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8" presetClass="entr" presetSubtype="3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28" dur="7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8" presetClass="entr" presetSubtype="1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1" dur="7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8" presetClass="entr" presetSubtype="3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34" dur="7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" presetClass="entr" presetSubtype="1" decel="10000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1" decel="10000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1" decel="10000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1" decel="10000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1" decel="10000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1" decel="10000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1" decel="10000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7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  <p:bldP spid="44" grpId="0" animBg="1"/>
      <p:bldP spid="45" grpId="0" animBg="1"/>
      <p:bldP spid="46" grpId="0" animBg="1"/>
      <p:bldP spid="51" grpId="0" animBg="1"/>
      <p:bldP spid="53" grpId="0"/>
      <p:bldP spid="65" grpId="0" animBg="1"/>
      <p:bldP spid="66" grpId="0"/>
      <p:bldP spid="67" grpId="0" animBg="1"/>
      <p:bldP spid="68" grpId="0" animBg="1"/>
      <p:bldP spid="69" grpId="0" animBg="1"/>
      <p:bldP spid="70" grpId="0" animBg="1"/>
      <p:bldP spid="71" grpId="0" animBg="1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5875">
          <a:solidFill>
            <a:srgbClr val="DDDEE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515</TotalTime>
  <Words>1010</Words>
  <Application>Microsoft Office PowerPoint</Application>
  <PresentationFormat>宽屏</PresentationFormat>
  <Paragraphs>100</Paragraphs>
  <Slides>21</Slides>
  <Notes>4</Notes>
  <HiddenSlides>0</HiddenSlides>
  <MMClips>0</MMClips>
  <ScaleCrop>false</ScaleCrop>
  <HeadingPairs>
    <vt:vector size="8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30" baseType="lpstr">
      <vt:lpstr>Segoe UI Symbol</vt:lpstr>
      <vt:lpstr>等线 Light</vt:lpstr>
      <vt:lpstr>等线</vt:lpstr>
      <vt:lpstr>Segoe UI Light</vt:lpstr>
      <vt:lpstr>Calibri</vt:lpstr>
      <vt:lpstr>Arial</vt:lpstr>
      <vt:lpstr>Segoe UI Semibold</vt:lpstr>
      <vt:lpstr>Office 主题​​</vt:lpstr>
      <vt:lpstr>Equation.KSEE3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Hsing-Teng</dc:creator>
  <cp:lastModifiedBy>Fly .</cp:lastModifiedBy>
  <cp:revision>252</cp:revision>
  <dcterms:created xsi:type="dcterms:W3CDTF">2017-04-15T09:02:00Z</dcterms:created>
  <dcterms:modified xsi:type="dcterms:W3CDTF">2021-06-15T14:33:11Z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2052-11.1.0.10116</vt:lpwstr>
  </property>
</Properties>
</file>